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12192000"/>
  <p:notesSz cx="6858000" cy="9144000"/>
  <p:embeddedFontLst>
    <p:embeddedFont>
      <p:font typeface="Roboto"/>
      <p:regular r:id="rId74"/>
      <p:bold r:id="rId75"/>
      <p:italic r:id="rId76"/>
      <p:boldItalic r:id="rId77"/>
    </p:embeddedFont>
    <p:embeddedFont>
      <p:font typeface="Montserrat"/>
      <p:regular r:id="rId78"/>
      <p:bold r:id="rId79"/>
      <p:italic r:id="rId80"/>
      <p:boldItalic r:id="rId81"/>
    </p:embeddedFont>
    <p:embeddedFont>
      <p:font typeface="DM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6" roundtripDataSignature="AMtx7mjV50s+hb37vvFuLVl1z8b+fEe8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926F00-251B-4442-B902-9FABDD2C0F85}">
  <a:tblStyle styleId="{CD926F00-251B-4442-B902-9FABDD2C0F8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DMSans-italic.fntdata"/><Relationship Id="rId83" Type="http://schemas.openxmlformats.org/officeDocument/2006/relationships/font" Target="fonts/DMSans-bold.fntdata"/><Relationship Id="rId42" Type="http://schemas.openxmlformats.org/officeDocument/2006/relationships/slide" Target="slides/slide37.xml"/><Relationship Id="rId86" Type="http://customschemas.google.com/relationships/presentationmetadata" Target="metadata"/><Relationship Id="rId41" Type="http://schemas.openxmlformats.org/officeDocument/2006/relationships/slide" Target="slides/slide36.xml"/><Relationship Id="rId85" Type="http://schemas.openxmlformats.org/officeDocument/2006/relationships/font" Target="fonts/DMSans-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italic.fntdata"/><Relationship Id="rId82" Type="http://schemas.openxmlformats.org/officeDocument/2006/relationships/font" Target="fonts/DMSans-regular.fntdata"/><Relationship Id="rId81"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bold.fntdata"/><Relationship Id="rId30" Type="http://schemas.openxmlformats.org/officeDocument/2006/relationships/slide" Target="slides/slide25.xml"/><Relationship Id="rId74" Type="http://schemas.openxmlformats.org/officeDocument/2006/relationships/font" Target="fonts/Roboto-regular.fntdata"/><Relationship Id="rId33" Type="http://schemas.openxmlformats.org/officeDocument/2006/relationships/slide" Target="slides/slide28.xml"/><Relationship Id="rId77" Type="http://schemas.openxmlformats.org/officeDocument/2006/relationships/font" Target="fonts/Roboto-boldItalic.fntdata"/><Relationship Id="rId32" Type="http://schemas.openxmlformats.org/officeDocument/2006/relationships/slide" Target="slides/slide27.xml"/><Relationship Id="rId76" Type="http://schemas.openxmlformats.org/officeDocument/2006/relationships/font" Target="fonts/Roboto-italic.fntdata"/><Relationship Id="rId35" Type="http://schemas.openxmlformats.org/officeDocument/2006/relationships/slide" Target="slides/slide30.xml"/><Relationship Id="rId79" Type="http://schemas.openxmlformats.org/officeDocument/2006/relationships/font" Target="fonts/Montserrat-bold.fntdata"/><Relationship Id="rId34" Type="http://schemas.openxmlformats.org/officeDocument/2006/relationships/slide" Target="slides/slide29.xml"/><Relationship Id="rId78" Type="http://schemas.openxmlformats.org/officeDocument/2006/relationships/font" Target="fonts/Montserrat-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apbot.biz/indonesia/data-terstruktur-data-tidak-terstruktur-data-semi-terstruktur/"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just">
              <a:lnSpc>
                <a:spcPct val="115000"/>
              </a:lnSpc>
              <a:spcBef>
                <a:spcPts val="0"/>
              </a:spcBef>
              <a:spcAft>
                <a:spcPts val="0"/>
              </a:spcAft>
              <a:buSzPts val="1100"/>
              <a:buNone/>
            </a:pPr>
            <a:r>
              <a:rPr lang="en" sz="1200">
                <a:solidFill>
                  <a:schemeClr val="dk1"/>
                </a:solidFill>
                <a:latin typeface="Montserrat"/>
                <a:ea typeface="Montserrat"/>
                <a:cs typeface="Montserrat"/>
                <a:sym typeface="Montserrat"/>
              </a:rPr>
              <a:t>Untuk memproses data menjadi informasi yang mudah untuk dipahami oleh pembaca, kita perlu mengkombinasikan beberapa ilmu seperti statistik, analisis, visualisasi hingga cara mengkomunikasikan data.</a:t>
            </a:r>
            <a:endParaRPr/>
          </a:p>
          <a:p>
            <a:pPr indent="-228600" lvl="0" marL="457200" rtl="0" algn="just">
              <a:lnSpc>
                <a:spcPct val="115000"/>
              </a:lnSpc>
              <a:spcBef>
                <a:spcPts val="0"/>
              </a:spcBef>
              <a:spcAft>
                <a:spcPts val="0"/>
              </a:spcAft>
              <a:buSzPts val="1100"/>
              <a:buNone/>
            </a:pPr>
            <a:r>
              <a:t/>
            </a:r>
            <a:endParaRPr sz="1200">
              <a:solidFill>
                <a:schemeClr val="dk1"/>
              </a:solidFill>
              <a:latin typeface="Montserrat"/>
              <a:ea typeface="Montserrat"/>
              <a:cs typeface="Montserrat"/>
              <a:sym typeface="Montserrat"/>
            </a:endParaRPr>
          </a:p>
          <a:p>
            <a:pPr indent="-228600" lvl="0" marL="457200" rtl="0" algn="just">
              <a:lnSpc>
                <a:spcPct val="115000"/>
              </a:lnSpc>
              <a:spcBef>
                <a:spcPts val="0"/>
              </a:spcBef>
              <a:spcAft>
                <a:spcPts val="0"/>
              </a:spcAft>
              <a:buSzPts val="1100"/>
              <a:buNone/>
            </a:pPr>
            <a:r>
              <a:rPr lang="en" sz="1200">
                <a:solidFill>
                  <a:schemeClr val="dk1"/>
                </a:solidFill>
                <a:latin typeface="Montserrat"/>
                <a:ea typeface="Montserrat"/>
                <a:cs typeface="Montserrat"/>
                <a:sym typeface="Montserrat"/>
              </a:rPr>
              <a:t>Data yang sudah diproses menjadi informasi tersebut dimanfaatkan oleh banyak bidang keilmuan yang berkaitan dengan data seperti data scientist, data analyst, business analyst dll.</a:t>
            </a:r>
            <a:endParaRPr/>
          </a:p>
          <a:p>
            <a:pPr indent="-228600" lvl="0" marL="457200" marR="0" rtl="0" algn="l">
              <a:lnSpc>
                <a:spcPct val="100000"/>
              </a:lnSpc>
              <a:spcBef>
                <a:spcPts val="0"/>
              </a:spcBef>
              <a:spcAft>
                <a:spcPts val="0"/>
              </a:spcAft>
              <a:buSzPts val="1400"/>
              <a:buNone/>
            </a:pPr>
            <a:r>
              <a:t/>
            </a:r>
            <a:endParaRPr/>
          </a:p>
        </p:txBody>
      </p:sp>
      <p:sp>
        <p:nvSpPr>
          <p:cNvPr id="187" name="Google Shape;187;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Jadi, database memang sekumpulan informasi yg terstruktur dan teroganisir dan disimpan secara elektronik dan computer/ DBMS..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DBMS itu program perangkat lunak yg dirancang untuk melayani antara data dan end user.</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
              <a:t>DBMS memfasilitasi/melihat bagaimana caranya mengendalikan basis data, mengoperasikan administrative, melakukan pencadangan data, pemulihan data.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https://zapbot.biz/indonesia/data-terstruktur-data-tidak-terstruktur-data-semi-terstruktur/</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6" name="Google Shape;73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7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7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8"/>
          <p:cNvSpPr/>
          <p:nvPr>
            <p:ph idx="2" type="pic"/>
          </p:nvPr>
        </p:nvSpPr>
        <p:spPr>
          <a:xfrm>
            <a:off x="5183188" y="987425"/>
            <a:ext cx="6172200" cy="4873625"/>
          </a:xfrm>
          <a:prstGeom prst="rect">
            <a:avLst/>
          </a:prstGeom>
          <a:noFill/>
          <a:ln>
            <a:noFill/>
          </a:ln>
        </p:spPr>
      </p:sp>
      <p:sp>
        <p:nvSpPr>
          <p:cNvPr id="75" name="Google Shape;75;p7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8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8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69"/>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69"/>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24" name="Google Shape;24;p6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70"/>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90000"/>
              </a:lnSpc>
              <a:spcBef>
                <a:spcPts val="0"/>
              </a:spcBef>
              <a:spcAft>
                <a:spcPts val="0"/>
              </a:spcAft>
              <a:buClr>
                <a:schemeClr val="dk1"/>
              </a:buClr>
              <a:buSzPts val="3600"/>
              <a:buFont typeface="Calibri"/>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27" name="Google Shape;27;p7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sp>
        <p:nvSpPr>
          <p:cNvPr id="35" name="Google Shape;35;p7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binus.ac.id/malang/2020/12/beberapa-definisi-tentang-data-informasi-dan-sistem-informasi-menurut-beberapa-ahli/"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55.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www.linkedin.com/in/shellatheresyapandiangan" TargetMode="External"/><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29.png"/><Relationship Id="rId5"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6.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6.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2.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3.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7.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3.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0.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lnkd.in/dwebrJzW" TargetMode="External"/><Relationship Id="rId4" Type="http://schemas.openxmlformats.org/officeDocument/2006/relationships/hyperlink" Target="https://lnkd.in/dakdk8Ks" TargetMode="External"/><Relationship Id="rId9" Type="http://schemas.openxmlformats.org/officeDocument/2006/relationships/hyperlink" Target="https://lnkd.in/dZfTme-n" TargetMode="External"/><Relationship Id="rId5" Type="http://schemas.openxmlformats.org/officeDocument/2006/relationships/hyperlink" Target="https://roadmap.sh/python" TargetMode="External"/><Relationship Id="rId6" Type="http://schemas.openxmlformats.org/officeDocument/2006/relationships/hyperlink" Target="https://lnkd.in/dv7W-tRN" TargetMode="External"/><Relationship Id="rId7" Type="http://schemas.openxmlformats.org/officeDocument/2006/relationships/hyperlink" Target="https://lnkd.in/dBYjifBt" TargetMode="External"/><Relationship Id="rId8" Type="http://schemas.openxmlformats.org/officeDocument/2006/relationships/hyperlink" Target="https://lnkd.in/dW3UA5m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415611" y="992767"/>
            <a:ext cx="11360800" cy="2736800"/>
          </a:xfrm>
          <a:prstGeom prst="rect">
            <a:avLst/>
          </a:prstGeom>
          <a:noFill/>
          <a:ln>
            <a:noFill/>
          </a:ln>
        </p:spPr>
        <p:txBody>
          <a:bodyPr anchorCtr="0" anchor="b" bIns="121900" lIns="121900" spcFirstLastPara="1" rIns="121900" wrap="square" tIns="121900">
            <a:normAutofit/>
          </a:bodyPr>
          <a:lstStyle/>
          <a:p>
            <a:pPr indent="0" lvl="0" marL="0" rtl="0" algn="ctr">
              <a:lnSpc>
                <a:spcPct val="90000"/>
              </a:lnSpc>
              <a:spcBef>
                <a:spcPts val="0"/>
              </a:spcBef>
              <a:spcAft>
                <a:spcPts val="0"/>
              </a:spcAft>
              <a:buClr>
                <a:schemeClr val="dk1"/>
              </a:buClr>
              <a:buSzPts val="6000"/>
              <a:buFont typeface="Calibri"/>
              <a:buNone/>
            </a:pPr>
            <a:r>
              <a:rPr lang="en"/>
              <a:t>Basic SQL </a:t>
            </a:r>
            <a:endParaRPr/>
          </a:p>
          <a:p>
            <a:pPr indent="0" lvl="0" marL="0" rtl="0" algn="ctr">
              <a:lnSpc>
                <a:spcPct val="90000"/>
              </a:lnSpc>
              <a:spcBef>
                <a:spcPts val="0"/>
              </a:spcBef>
              <a:spcAft>
                <a:spcPts val="0"/>
              </a:spcAft>
              <a:buClr>
                <a:schemeClr val="dk1"/>
              </a:buClr>
              <a:buSzPts val="6000"/>
              <a:buFont typeface="Calibri"/>
              <a:buNone/>
            </a:pPr>
            <a:r>
              <a:rPr lang="en"/>
              <a:t>for Data Analysis *</a:t>
            </a:r>
            <a:endParaRPr/>
          </a:p>
        </p:txBody>
      </p:sp>
      <p:sp>
        <p:nvSpPr>
          <p:cNvPr id="96" name="Google Shape;96;p1"/>
          <p:cNvSpPr txBox="1"/>
          <p:nvPr>
            <p:ph idx="1" type="subTitle"/>
          </p:nvPr>
        </p:nvSpPr>
        <p:spPr>
          <a:xfrm>
            <a:off x="415600" y="3778833"/>
            <a:ext cx="11360800" cy="1056800"/>
          </a:xfrm>
          <a:prstGeom prst="rect">
            <a:avLst/>
          </a:prstGeom>
          <a:noFill/>
          <a:ln>
            <a:noFill/>
          </a:ln>
        </p:spPr>
        <p:txBody>
          <a:bodyPr anchorCtr="0" anchor="t" bIns="121900" lIns="121900" spcFirstLastPara="1" rIns="121900" wrap="square" tIns="121900">
            <a:normAutofit/>
          </a:bodyPr>
          <a:lstStyle/>
          <a:p>
            <a:pPr indent="0" lvl="0" marL="0" rtl="0" algn="ctr">
              <a:lnSpc>
                <a:spcPct val="90000"/>
              </a:lnSpc>
              <a:spcBef>
                <a:spcPts val="0"/>
              </a:spcBef>
              <a:spcAft>
                <a:spcPts val="0"/>
              </a:spcAft>
              <a:buClr>
                <a:schemeClr val="dk1"/>
              </a:buClr>
              <a:buSzPts val="2400"/>
              <a:buNone/>
            </a:pPr>
            <a:r>
              <a:rPr lang="en"/>
              <a:t>Day 1</a:t>
            </a:r>
            <a:endParaRPr/>
          </a:p>
        </p:txBody>
      </p:sp>
      <p:pic>
        <p:nvPicPr>
          <p:cNvPr id="97" name="Google Shape;97;p1"/>
          <p:cNvPicPr preferRelativeResize="0"/>
          <p:nvPr/>
        </p:nvPicPr>
        <p:blipFill rotWithShape="1">
          <a:blip r:embed="rId3">
            <a:alphaModFix/>
          </a:blip>
          <a:srcRect b="0" l="0" r="0" t="0"/>
          <a:stretch/>
        </p:blipFill>
        <p:spPr>
          <a:xfrm>
            <a:off x="4818511" y="738000"/>
            <a:ext cx="782348" cy="820800"/>
          </a:xfrm>
          <a:prstGeom prst="rect">
            <a:avLst/>
          </a:prstGeom>
          <a:noFill/>
          <a:ln>
            <a:noFill/>
          </a:ln>
        </p:spPr>
      </p:pic>
      <p:pic>
        <p:nvPicPr>
          <p:cNvPr id="98" name="Google Shape;98;p1"/>
          <p:cNvPicPr preferRelativeResize="0"/>
          <p:nvPr/>
        </p:nvPicPr>
        <p:blipFill rotWithShape="1">
          <a:blip r:embed="rId4">
            <a:alphaModFix/>
          </a:blip>
          <a:srcRect b="0" l="0" r="0" t="0"/>
          <a:stretch/>
        </p:blipFill>
        <p:spPr>
          <a:xfrm>
            <a:off x="5957365" y="738000"/>
            <a:ext cx="1273195" cy="820801"/>
          </a:xfrm>
          <a:prstGeom prst="rect">
            <a:avLst/>
          </a:prstGeom>
          <a:noFill/>
          <a:ln>
            <a:noFill/>
          </a:ln>
        </p:spPr>
      </p:pic>
      <p:pic>
        <p:nvPicPr>
          <p:cNvPr descr="A picture containing logo&#10;&#10;Description automatically generated" id="99" name="Google Shape;99;p1"/>
          <p:cNvPicPr preferRelativeResize="0"/>
          <p:nvPr/>
        </p:nvPicPr>
        <p:blipFill rotWithShape="1">
          <a:blip r:embed="rId5">
            <a:alphaModFix/>
          </a:blip>
          <a:srcRect b="0" l="0" r="0" t="0"/>
          <a:stretch/>
        </p:blipFill>
        <p:spPr>
          <a:xfrm>
            <a:off x="5087703" y="4835634"/>
            <a:ext cx="2269904" cy="5816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t/>
            </a:r>
            <a:endParaRPr/>
          </a:p>
        </p:txBody>
      </p:sp>
      <p:sp>
        <p:nvSpPr>
          <p:cNvPr id="167" name="Google Shape;167;p11"/>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pic>
        <p:nvPicPr>
          <p:cNvPr id="168" name="Google Shape;168;p11"/>
          <p:cNvPicPr preferRelativeResize="0"/>
          <p:nvPr/>
        </p:nvPicPr>
        <p:blipFill rotWithShape="1">
          <a:blip r:embed="rId3">
            <a:alphaModFix/>
          </a:blip>
          <a:srcRect b="0" l="0" r="0" t="0"/>
          <a:stretch/>
        </p:blipFill>
        <p:spPr>
          <a:xfrm>
            <a:off x="732890" y="92467"/>
            <a:ext cx="10726219" cy="7021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2"/>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70707"/>
              <a:buFont typeface="Calibri"/>
              <a:buNone/>
            </a:pPr>
            <a:r>
              <a:rPr lang="en"/>
              <a:t>MySQL </a:t>
            </a:r>
            <a:endParaRPr/>
          </a:p>
        </p:txBody>
      </p:sp>
      <p:sp>
        <p:nvSpPr>
          <p:cNvPr id="174" name="Google Shape;174;p1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pic>
        <p:nvPicPr>
          <p:cNvPr descr="A picture containing diagram&#10;&#10;Description automatically generated" id="175" name="Google Shape;175;p12"/>
          <p:cNvPicPr preferRelativeResize="0"/>
          <p:nvPr/>
        </p:nvPicPr>
        <p:blipFill rotWithShape="1">
          <a:blip r:embed="rId3">
            <a:alphaModFix/>
          </a:blip>
          <a:srcRect b="0" l="0" r="0" t="0"/>
          <a:stretch/>
        </p:blipFill>
        <p:spPr>
          <a:xfrm>
            <a:off x="3380961" y="1644492"/>
            <a:ext cx="5270057" cy="35690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3"/>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rPr lang="en"/>
              <a:t>Why MySQL?</a:t>
            </a:r>
            <a:endParaRPr/>
          </a:p>
        </p:txBody>
      </p:sp>
      <p:sp>
        <p:nvSpPr>
          <p:cNvPr id="181" name="Google Shape;181;p13"/>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sp>
        <p:nvSpPr>
          <p:cNvPr id="182" name="Google Shape;182;p1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pic>
        <p:nvPicPr>
          <p:cNvPr descr="Diagram&#10;&#10;Description automatically generated" id="183" name="Google Shape;183;p13"/>
          <p:cNvPicPr preferRelativeResize="0"/>
          <p:nvPr/>
        </p:nvPicPr>
        <p:blipFill rotWithShape="1">
          <a:blip r:embed="rId3">
            <a:alphaModFix/>
          </a:blip>
          <a:srcRect b="0" l="0" r="0" t="0"/>
          <a:stretch/>
        </p:blipFill>
        <p:spPr>
          <a:xfrm>
            <a:off x="3718757" y="1267131"/>
            <a:ext cx="4754487" cy="43237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81"/>
          <p:cNvSpPr txBox="1"/>
          <p:nvPr>
            <p:ph type="title"/>
          </p:nvPr>
        </p:nvSpPr>
        <p:spPr>
          <a:xfrm>
            <a:off x="269025" y="462938"/>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SzPct val="70707"/>
              <a:buNone/>
            </a:pPr>
            <a:r>
              <a:rPr lang="en"/>
              <a:t>INFORMASI</a:t>
            </a:r>
            <a:endParaRPr/>
          </a:p>
        </p:txBody>
      </p:sp>
      <p:sp>
        <p:nvSpPr>
          <p:cNvPr id="190" name="Google Shape;190;p81"/>
          <p:cNvSpPr txBox="1"/>
          <p:nvPr/>
        </p:nvSpPr>
        <p:spPr>
          <a:xfrm>
            <a:off x="1076365" y="1435136"/>
            <a:ext cx="5592064" cy="423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1" i="0" sz="1400" u="none" cap="none" strike="noStrike">
              <a:solidFill>
                <a:srgbClr val="743673"/>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Sedangkan,</a:t>
            </a:r>
            <a:r>
              <a:rPr b="1" i="0" lang="en" sz="1100" u="none" cap="none" strike="noStrike">
                <a:solidFill>
                  <a:srgbClr val="743673"/>
                </a:solidFill>
                <a:latin typeface="Montserrat"/>
                <a:ea typeface="Montserrat"/>
                <a:cs typeface="Montserrat"/>
                <a:sym typeface="Montserrat"/>
              </a:rPr>
              <a:t> </a:t>
            </a:r>
            <a:r>
              <a:rPr b="0" i="0" lang="en" sz="1100" u="sng" cap="none" strike="noStrike">
                <a:solidFill>
                  <a:schemeClr val="hlink"/>
                </a:solidFill>
                <a:latin typeface="Montserrat"/>
                <a:ea typeface="Montserrat"/>
                <a:cs typeface="Montserrat"/>
                <a:sym typeface="Montserrat"/>
                <a:hlinkClick r:id="rId3"/>
              </a:rPr>
              <a:t>informasi </a:t>
            </a:r>
            <a:r>
              <a:rPr b="0" i="0" lang="en" sz="1100" u="none" cap="none" strike="noStrike">
                <a:solidFill>
                  <a:schemeClr val="dk1"/>
                </a:solidFill>
                <a:latin typeface="Montserrat"/>
                <a:ea typeface="Montserrat"/>
                <a:cs typeface="Montserrat"/>
                <a:sym typeface="Montserrat"/>
              </a:rPr>
              <a:t>adalah</a:t>
            </a:r>
            <a:r>
              <a:rPr b="0" i="0" lang="en" sz="1100" u="none" cap="none" strike="noStrike">
                <a:solidFill>
                  <a:srgbClr val="202124"/>
                </a:solidFill>
                <a:highlight>
                  <a:srgbClr val="FFFFFF"/>
                </a:highlight>
                <a:latin typeface="Montserrat"/>
                <a:ea typeface="Montserrat"/>
                <a:cs typeface="Montserrat"/>
                <a:sym typeface="Montserrat"/>
              </a:rPr>
              <a:t> </a:t>
            </a:r>
            <a:r>
              <a:rPr b="1" i="0" lang="en" sz="1100" u="none" cap="none" strike="noStrike">
                <a:solidFill>
                  <a:srgbClr val="202124"/>
                </a:solidFill>
                <a:highlight>
                  <a:srgbClr val="FFFFFF"/>
                </a:highlight>
                <a:latin typeface="Montserrat"/>
                <a:ea typeface="Montserrat"/>
                <a:cs typeface="Montserrat"/>
                <a:sym typeface="Montserrat"/>
              </a:rPr>
              <a:t>data yang telah diolah secara sistematis sehingga menjadi sebuah bentuk yang bermakna bagi penerimanya dan bermanfaat dalam pengambilan keputusan saat ini atau saat mendatang.</a:t>
            </a:r>
            <a:endParaRPr b="1"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Contohnya, kalau tadi tentang data survey penduduk, setelah diolah bisa kita disampaikan dalam bentuk presentase jumlah penduduk di setiap provinsi.</a:t>
            </a:r>
            <a:endParaRPr b="0" i="0" sz="1100" u="none" cap="none" strike="noStrike">
              <a:solidFill>
                <a:schemeClr val="dk1"/>
              </a:solidFill>
              <a:latin typeface="Montserrat"/>
              <a:ea typeface="Montserrat"/>
              <a:cs typeface="Montserrat"/>
              <a:sym typeface="Montserrat"/>
            </a:endParaRPr>
          </a:p>
        </p:txBody>
      </p:sp>
      <p:pic>
        <p:nvPicPr>
          <p:cNvPr id="191" name="Google Shape;191;p81"/>
          <p:cNvPicPr preferRelativeResize="0"/>
          <p:nvPr/>
        </p:nvPicPr>
        <p:blipFill rotWithShape="1">
          <a:blip r:embed="rId4">
            <a:alphaModFix/>
          </a:blip>
          <a:srcRect b="9071" l="25610" r="31779" t="19946"/>
          <a:stretch/>
        </p:blipFill>
        <p:spPr>
          <a:xfrm>
            <a:off x="7856425" y="1475851"/>
            <a:ext cx="3773400" cy="3536150"/>
          </a:xfrm>
          <a:prstGeom prst="rect">
            <a:avLst/>
          </a:prstGeom>
          <a:noFill/>
          <a:ln>
            <a:noFill/>
          </a:ln>
        </p:spPr>
      </p:pic>
      <p:sp>
        <p:nvSpPr>
          <p:cNvPr id="192" name="Google Shape;192;p81"/>
          <p:cNvSpPr txBox="1"/>
          <p:nvPr/>
        </p:nvSpPr>
        <p:spPr>
          <a:xfrm>
            <a:off x="7101900" y="5220599"/>
            <a:ext cx="5090100" cy="323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900"/>
              <a:buFont typeface="Arial"/>
              <a:buNone/>
            </a:pPr>
            <a:r>
              <a:rPr b="0" i="0" lang="en" sz="900" u="none" cap="none" strike="noStrike">
                <a:solidFill>
                  <a:schemeClr val="dk1"/>
                </a:solidFill>
                <a:latin typeface="Montserrat"/>
                <a:ea typeface="Montserrat"/>
                <a:cs typeface="Montserrat"/>
                <a:sym typeface="Montserrat"/>
              </a:rPr>
              <a:t>Sumber: https://www.bps.go.id/website/materi_ind/materiBrsInd-20210121151046.pdf</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82"/>
          <p:cNvPicPr preferRelativeResize="0"/>
          <p:nvPr/>
        </p:nvPicPr>
        <p:blipFill rotWithShape="1">
          <a:blip r:embed="rId3">
            <a:alphaModFix/>
          </a:blip>
          <a:srcRect b="0" l="0" r="0" t="0"/>
          <a:stretch/>
        </p:blipFill>
        <p:spPr>
          <a:xfrm>
            <a:off x="7459404" y="1777298"/>
            <a:ext cx="1572489" cy="1572532"/>
          </a:xfrm>
          <a:prstGeom prst="rect">
            <a:avLst/>
          </a:prstGeom>
          <a:noFill/>
          <a:ln>
            <a:noFill/>
          </a:ln>
        </p:spPr>
      </p:pic>
      <p:pic>
        <p:nvPicPr>
          <p:cNvPr id="198" name="Google Shape;198;p82"/>
          <p:cNvPicPr preferRelativeResize="0"/>
          <p:nvPr/>
        </p:nvPicPr>
        <p:blipFill rotWithShape="1">
          <a:blip r:embed="rId4">
            <a:alphaModFix/>
          </a:blip>
          <a:srcRect b="0" l="0" r="0" t="0"/>
          <a:stretch/>
        </p:blipFill>
        <p:spPr>
          <a:xfrm>
            <a:off x="9720101" y="1682301"/>
            <a:ext cx="1572500" cy="1553871"/>
          </a:xfrm>
          <a:prstGeom prst="rect">
            <a:avLst/>
          </a:prstGeom>
          <a:noFill/>
          <a:ln>
            <a:noFill/>
          </a:ln>
        </p:spPr>
      </p:pic>
      <p:pic>
        <p:nvPicPr>
          <p:cNvPr id="199" name="Google Shape;199;p82"/>
          <p:cNvPicPr preferRelativeResize="0"/>
          <p:nvPr/>
        </p:nvPicPr>
        <p:blipFill rotWithShape="1">
          <a:blip r:embed="rId5">
            <a:alphaModFix/>
          </a:blip>
          <a:srcRect b="0" l="0" r="0" t="0"/>
          <a:stretch/>
        </p:blipFill>
        <p:spPr>
          <a:xfrm>
            <a:off x="8282106" y="4247568"/>
            <a:ext cx="2159533" cy="1572537"/>
          </a:xfrm>
          <a:prstGeom prst="rect">
            <a:avLst/>
          </a:prstGeom>
          <a:noFill/>
          <a:ln>
            <a:noFill/>
          </a:ln>
        </p:spPr>
      </p:pic>
      <p:sp>
        <p:nvSpPr>
          <p:cNvPr id="200" name="Google Shape;200;p82"/>
          <p:cNvSpPr txBox="1"/>
          <p:nvPr/>
        </p:nvSpPr>
        <p:spPr>
          <a:xfrm>
            <a:off x="762233" y="2553061"/>
            <a:ext cx="5514800" cy="2729618"/>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0" i="0" lang="en" sz="1467" u="none" cap="none" strike="noStrike">
                <a:solidFill>
                  <a:srgbClr val="323F4F"/>
                </a:solidFill>
                <a:highlight>
                  <a:srgbClr val="FFFFFF"/>
                </a:highlight>
                <a:latin typeface="Montserrat"/>
                <a:ea typeface="Montserrat"/>
                <a:cs typeface="Montserrat"/>
                <a:sym typeface="Montserrat"/>
              </a:rPr>
              <a:t>Big data adalah kumpulan data yang memiliki jumlah yang besar dan jenis data yang sangat beragam karena pesatnya laju pertumbuhan data.</a:t>
            </a:r>
            <a:endParaRPr b="0" i="0" sz="1467" u="none" cap="none" strike="noStrike">
              <a:solidFill>
                <a:srgbClr val="323F4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467" u="none" cap="none" strike="noStrike">
              <a:solidFill>
                <a:srgbClr val="323F4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None/>
            </a:pPr>
            <a:r>
              <a:rPr b="0" i="0" lang="en" sz="1467" u="none" cap="none" strike="noStrike">
                <a:solidFill>
                  <a:srgbClr val="323F4F"/>
                </a:solidFill>
                <a:highlight>
                  <a:srgbClr val="FFFFFF"/>
                </a:highlight>
                <a:latin typeface="Montserrat"/>
                <a:ea typeface="Montserrat"/>
                <a:cs typeface="Montserrat"/>
                <a:sym typeface="Montserrat"/>
              </a:rPr>
              <a:t>Data yang ada di Big Data dikelompokkan menjadi 3 jenis:</a:t>
            </a:r>
            <a:endParaRPr b="0" i="0" sz="1467" u="none" cap="none" strike="noStrike">
              <a:solidFill>
                <a:srgbClr val="323F4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00000"/>
              </a:lnSpc>
              <a:spcBef>
                <a:spcPts val="0"/>
              </a:spcBef>
              <a:spcAft>
                <a:spcPts val="0"/>
              </a:spcAft>
              <a:buClr>
                <a:srgbClr val="FF9900"/>
              </a:buClr>
              <a:buSzPts val="1100"/>
              <a:buFont typeface="Montserrat"/>
              <a:buChar char="●"/>
            </a:pPr>
            <a:r>
              <a:rPr b="1" i="0" lang="en" sz="1467" u="none" cap="none" strike="noStrike">
                <a:solidFill>
                  <a:srgbClr val="323F4F"/>
                </a:solidFill>
                <a:highlight>
                  <a:srgbClr val="FFFFFF"/>
                </a:highlight>
                <a:latin typeface="Montserrat"/>
                <a:ea typeface="Montserrat"/>
                <a:cs typeface="Montserrat"/>
                <a:sym typeface="Montserrat"/>
              </a:rPr>
              <a:t>Structured data</a:t>
            </a:r>
            <a:endParaRPr b="1"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00000"/>
              </a:lnSpc>
              <a:spcBef>
                <a:spcPts val="0"/>
              </a:spcBef>
              <a:spcAft>
                <a:spcPts val="0"/>
              </a:spcAft>
              <a:buClr>
                <a:srgbClr val="FF9900"/>
              </a:buClr>
              <a:buSzPts val="1100"/>
              <a:buFont typeface="Montserrat"/>
              <a:buChar char="●"/>
            </a:pPr>
            <a:r>
              <a:rPr b="1" i="0" lang="en" sz="1467" u="none" cap="none" strike="noStrike">
                <a:solidFill>
                  <a:srgbClr val="323F4F"/>
                </a:solidFill>
                <a:highlight>
                  <a:srgbClr val="FFFFFF"/>
                </a:highlight>
                <a:latin typeface="Montserrat"/>
                <a:ea typeface="Montserrat"/>
                <a:cs typeface="Montserrat"/>
                <a:sym typeface="Montserrat"/>
              </a:rPr>
              <a:t>Semi-structured data</a:t>
            </a:r>
            <a:endParaRPr b="1"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00000"/>
              </a:lnSpc>
              <a:spcBef>
                <a:spcPts val="0"/>
              </a:spcBef>
              <a:spcAft>
                <a:spcPts val="0"/>
              </a:spcAft>
              <a:buClr>
                <a:srgbClr val="FF9900"/>
              </a:buClr>
              <a:buSzPts val="1100"/>
              <a:buFont typeface="Montserrat"/>
              <a:buChar char="●"/>
            </a:pPr>
            <a:r>
              <a:rPr b="1" i="0" lang="en" sz="1467" u="none" cap="none" strike="noStrike">
                <a:solidFill>
                  <a:srgbClr val="323F4F"/>
                </a:solidFill>
                <a:highlight>
                  <a:srgbClr val="FFFFFF"/>
                </a:highlight>
                <a:latin typeface="Montserrat"/>
                <a:ea typeface="Montserrat"/>
                <a:cs typeface="Montserrat"/>
                <a:sym typeface="Montserrat"/>
              </a:rPr>
              <a:t>Unstructured data</a:t>
            </a:r>
            <a:endParaRPr b="1" i="0" sz="1467" u="none" cap="none" strike="noStrike">
              <a:solidFill>
                <a:srgbClr val="323F4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i="0" sz="1467" u="none" cap="none" strike="noStrike">
              <a:solidFill>
                <a:srgbClr val="323F4F"/>
              </a:solidFill>
              <a:highlight>
                <a:srgbClr val="FFFFFF"/>
              </a:highlight>
              <a:latin typeface="Montserrat"/>
              <a:ea typeface="Montserrat"/>
              <a:cs typeface="Montserrat"/>
              <a:sym typeface="Montserrat"/>
            </a:endParaRPr>
          </a:p>
        </p:txBody>
      </p:sp>
      <p:sp>
        <p:nvSpPr>
          <p:cNvPr id="201" name="Google Shape;201;p82"/>
          <p:cNvSpPr txBox="1"/>
          <p:nvPr/>
        </p:nvSpPr>
        <p:spPr>
          <a:xfrm>
            <a:off x="763833" y="1666434"/>
            <a:ext cx="5332000" cy="820825"/>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 sz="1867" u="none" cap="none" strike="noStrike">
                <a:solidFill>
                  <a:srgbClr val="323F4F"/>
                </a:solidFill>
                <a:latin typeface="Montserrat"/>
                <a:ea typeface="Montserrat"/>
                <a:cs typeface="Montserrat"/>
                <a:sym typeface="Montserrat"/>
              </a:rPr>
              <a:t>Sebagai calon Data Scientist, kamu juga perlu kenal sama istilah Big Data!</a:t>
            </a:r>
            <a:endParaRPr b="0" i="0" sz="1867" u="none" cap="none" strike="noStrike">
              <a:solidFill>
                <a:srgbClr val="323F4F"/>
              </a:solidFill>
              <a:latin typeface="Arial"/>
              <a:ea typeface="Arial"/>
              <a:cs typeface="Arial"/>
              <a:sym typeface="Arial"/>
            </a:endParaRPr>
          </a:p>
        </p:txBody>
      </p:sp>
      <p:sp>
        <p:nvSpPr>
          <p:cNvPr id="202" name="Google Shape;202;p82"/>
          <p:cNvSpPr txBox="1"/>
          <p:nvPr/>
        </p:nvSpPr>
        <p:spPr>
          <a:xfrm>
            <a:off x="7243651" y="3392400"/>
            <a:ext cx="2004000" cy="471948"/>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 sz="1467" u="none" cap="none" strike="noStrike">
                <a:solidFill>
                  <a:srgbClr val="323F4F"/>
                </a:solidFill>
                <a:highlight>
                  <a:srgbClr val="FFFFFF"/>
                </a:highlight>
                <a:latin typeface="Montserrat"/>
                <a:ea typeface="Montserrat"/>
                <a:cs typeface="Montserrat"/>
                <a:sym typeface="Montserrat"/>
              </a:rPr>
              <a:t>Structured data</a:t>
            </a:r>
            <a:endParaRPr b="1" i="0" sz="1467" u="none" cap="none" strike="noStrike">
              <a:solidFill>
                <a:srgbClr val="323F4F"/>
              </a:solidFill>
              <a:highlight>
                <a:srgbClr val="FFFFFF"/>
              </a:highlight>
              <a:latin typeface="Montserrat"/>
              <a:ea typeface="Montserrat"/>
              <a:cs typeface="Montserrat"/>
              <a:sym typeface="Montserrat"/>
            </a:endParaRPr>
          </a:p>
        </p:txBody>
      </p:sp>
      <p:sp>
        <p:nvSpPr>
          <p:cNvPr id="203" name="Google Shape;203;p82"/>
          <p:cNvSpPr txBox="1"/>
          <p:nvPr/>
        </p:nvSpPr>
        <p:spPr>
          <a:xfrm>
            <a:off x="9609933" y="3393084"/>
            <a:ext cx="2004000" cy="697715"/>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 sz="1467" u="none" cap="none" strike="noStrike">
                <a:solidFill>
                  <a:srgbClr val="323F4F"/>
                </a:solidFill>
                <a:highlight>
                  <a:srgbClr val="FFFFFF"/>
                </a:highlight>
                <a:latin typeface="Montserrat"/>
                <a:ea typeface="Montserrat"/>
                <a:cs typeface="Montserrat"/>
                <a:sym typeface="Montserrat"/>
              </a:rPr>
              <a:t>Semi-structured data</a:t>
            </a:r>
            <a:endParaRPr b="1" i="0" sz="1467" u="none" cap="none" strike="noStrike">
              <a:solidFill>
                <a:srgbClr val="323F4F"/>
              </a:solidFill>
              <a:highlight>
                <a:srgbClr val="FFFFFF"/>
              </a:highlight>
              <a:latin typeface="Montserrat"/>
              <a:ea typeface="Montserrat"/>
              <a:cs typeface="Montserrat"/>
              <a:sym typeface="Montserrat"/>
            </a:endParaRPr>
          </a:p>
        </p:txBody>
      </p:sp>
      <p:sp>
        <p:nvSpPr>
          <p:cNvPr id="204" name="Google Shape;204;p82"/>
          <p:cNvSpPr txBox="1"/>
          <p:nvPr/>
        </p:nvSpPr>
        <p:spPr>
          <a:xfrm>
            <a:off x="8098871" y="5671267"/>
            <a:ext cx="2526000" cy="471948"/>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 sz="1467" u="none" cap="none" strike="noStrike">
                <a:solidFill>
                  <a:srgbClr val="323F4F"/>
                </a:solidFill>
                <a:highlight>
                  <a:srgbClr val="FFFFFF"/>
                </a:highlight>
                <a:latin typeface="Montserrat"/>
                <a:ea typeface="Montserrat"/>
                <a:cs typeface="Montserrat"/>
                <a:sym typeface="Montserrat"/>
              </a:rPr>
              <a:t>Unstructured data</a:t>
            </a:r>
            <a:endParaRPr b="1" i="0" sz="1467" u="none" cap="none" strike="noStrike">
              <a:solidFill>
                <a:srgbClr val="323F4F"/>
              </a:solidFill>
              <a:highlight>
                <a:srgbClr val="FFFFFF"/>
              </a:highlight>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5"/>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Apa itu Database?</a:t>
            </a:r>
            <a:endParaRPr/>
          </a:p>
        </p:txBody>
      </p:sp>
      <p:sp>
        <p:nvSpPr>
          <p:cNvPr id="210" name="Google Shape;210;p15"/>
          <p:cNvSpPr txBox="1"/>
          <p:nvPr>
            <p:ph idx="1" type="body"/>
          </p:nvPr>
        </p:nvSpPr>
        <p:spPr>
          <a:xfrm>
            <a:off x="415600" y="1356967"/>
            <a:ext cx="11360800" cy="4555200"/>
          </a:xfrm>
          <a:prstGeom prst="rect">
            <a:avLst/>
          </a:prstGeom>
          <a:noFill/>
          <a:ln>
            <a:noFill/>
          </a:ln>
        </p:spPr>
        <p:txBody>
          <a:bodyPr anchorCtr="0" anchor="ctr" bIns="121900" lIns="121900" spcFirstLastPara="1" rIns="121900" wrap="square" tIns="121900">
            <a:normAutofit/>
          </a:bodyPr>
          <a:lstStyle/>
          <a:p>
            <a:pPr indent="0" lvl="0" marL="0" rtl="0" algn="ctr">
              <a:lnSpc>
                <a:spcPct val="150000"/>
              </a:lnSpc>
              <a:spcBef>
                <a:spcPts val="0"/>
              </a:spcBef>
              <a:spcAft>
                <a:spcPts val="1600"/>
              </a:spcAft>
              <a:buClr>
                <a:schemeClr val="dk1"/>
              </a:buClr>
              <a:buSzPts val="1800"/>
              <a:buNone/>
            </a:pPr>
            <a:r>
              <a:rPr lang="en" sz="2667"/>
              <a:t>“Database adalah suatu koleksi data digital </a:t>
            </a:r>
            <a:br>
              <a:rPr lang="en" sz="2667"/>
            </a:br>
            <a:r>
              <a:rPr lang="en" sz="2667"/>
              <a:t>yang disimpan pada lokasi tertentu”</a:t>
            </a:r>
            <a:endParaRPr sz="2667"/>
          </a:p>
        </p:txBody>
      </p:sp>
      <p:sp>
        <p:nvSpPr>
          <p:cNvPr id="211" name="Google Shape;211;p15"/>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6"/>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Apa itu Sistem Database Relasional?</a:t>
            </a:r>
            <a:endParaRPr/>
          </a:p>
        </p:txBody>
      </p:sp>
      <p:sp>
        <p:nvSpPr>
          <p:cNvPr id="217" name="Google Shape;217;p16"/>
          <p:cNvSpPr txBox="1"/>
          <p:nvPr>
            <p:ph idx="1" type="body"/>
          </p:nvPr>
        </p:nvSpPr>
        <p:spPr>
          <a:xfrm>
            <a:off x="415600" y="1356967"/>
            <a:ext cx="11360800" cy="4555200"/>
          </a:xfrm>
          <a:prstGeom prst="rect">
            <a:avLst/>
          </a:prstGeom>
          <a:noFill/>
          <a:ln>
            <a:noFill/>
          </a:ln>
        </p:spPr>
        <p:txBody>
          <a:bodyPr anchorCtr="0" anchor="t" bIns="121900" lIns="121900" spcFirstLastPara="1" rIns="121900" wrap="square" tIns="121900">
            <a:normAutofit/>
          </a:bodyPr>
          <a:lstStyle/>
          <a:p>
            <a:pPr indent="-448720" lvl="0" marL="609585" rtl="0" algn="l">
              <a:lnSpc>
                <a:spcPct val="150000"/>
              </a:lnSpc>
              <a:spcBef>
                <a:spcPts val="0"/>
              </a:spcBef>
              <a:spcAft>
                <a:spcPts val="0"/>
              </a:spcAft>
              <a:buClr>
                <a:schemeClr val="dk1"/>
              </a:buClr>
              <a:buSzPts val="1700"/>
              <a:buChar char="●"/>
            </a:pPr>
            <a:r>
              <a:rPr lang="en" sz="2267"/>
              <a:t>Sistem database adalah suatu sistem dengan struktur dan metode yang jelas untuk </a:t>
            </a:r>
            <a:r>
              <a:rPr b="1" lang="en" sz="2267"/>
              <a:t>menyimpan</a:t>
            </a:r>
            <a:r>
              <a:rPr lang="en" sz="2267"/>
              <a:t> dan </a:t>
            </a:r>
            <a:r>
              <a:rPr b="1" lang="en" sz="2267"/>
              <a:t>mengambil isi data</a:t>
            </a:r>
            <a:r>
              <a:rPr lang="en" sz="2267"/>
              <a:t>.</a:t>
            </a:r>
            <a:endParaRPr sz="2267"/>
          </a:p>
          <a:p>
            <a:pPr indent="-448720" lvl="0" marL="609585" rtl="0" algn="l">
              <a:lnSpc>
                <a:spcPct val="150000"/>
              </a:lnSpc>
              <a:spcBef>
                <a:spcPts val="0"/>
              </a:spcBef>
              <a:spcAft>
                <a:spcPts val="0"/>
              </a:spcAft>
              <a:buClr>
                <a:schemeClr val="dk1"/>
              </a:buClr>
              <a:buSzPts val="1700"/>
              <a:buChar char="●"/>
            </a:pPr>
            <a:r>
              <a:rPr lang="en" sz="2267"/>
              <a:t>Ada beberapa jenis sistem database di dunia saat ini, tapi yang paling populer adalah Sistem Database Relasional atau </a:t>
            </a:r>
            <a:r>
              <a:rPr b="1" lang="en" sz="2267"/>
              <a:t>Relational Database Management System (RDBMS)</a:t>
            </a:r>
            <a:r>
              <a:rPr lang="en" sz="2267"/>
              <a:t>. </a:t>
            </a:r>
            <a:endParaRPr sz="2267"/>
          </a:p>
          <a:p>
            <a:pPr indent="-448720" lvl="0" marL="609585" rtl="0" algn="l">
              <a:lnSpc>
                <a:spcPct val="150000"/>
              </a:lnSpc>
              <a:spcBef>
                <a:spcPts val="0"/>
              </a:spcBef>
              <a:spcAft>
                <a:spcPts val="0"/>
              </a:spcAft>
              <a:buClr>
                <a:schemeClr val="dk1"/>
              </a:buClr>
              <a:buSzPts val="1700"/>
              <a:buChar char="●"/>
            </a:pPr>
            <a:r>
              <a:rPr lang="en" sz="2267"/>
              <a:t>Hampir dipastikan, setiap perusahaan ataupun startup di dunia menggunakan RDBMS.</a:t>
            </a:r>
            <a:endParaRPr sz="2267"/>
          </a:p>
          <a:p>
            <a:pPr indent="-448720" lvl="0" marL="609585" rtl="0" algn="l">
              <a:lnSpc>
                <a:spcPct val="150000"/>
              </a:lnSpc>
              <a:spcBef>
                <a:spcPts val="0"/>
              </a:spcBef>
              <a:spcAft>
                <a:spcPts val="0"/>
              </a:spcAft>
              <a:buClr>
                <a:schemeClr val="dk1"/>
              </a:buClr>
              <a:buSzPts val="1700"/>
              <a:buChar char="●"/>
            </a:pPr>
            <a:r>
              <a:rPr lang="en" sz="2267"/>
              <a:t>Dan RDBMS inilah yang menggunakan bahasa </a:t>
            </a:r>
            <a:r>
              <a:rPr b="1" lang="en" sz="2267"/>
              <a:t>SQL</a:t>
            </a:r>
            <a:r>
              <a:rPr lang="en" sz="2267"/>
              <a:t> untuk melakukan komunikasi.</a:t>
            </a:r>
            <a:endParaRPr sz="2267"/>
          </a:p>
        </p:txBody>
      </p:sp>
      <p:sp>
        <p:nvSpPr>
          <p:cNvPr id="218" name="Google Shape;218;p1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7"/>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t/>
            </a:r>
            <a:endParaRPr/>
          </a:p>
        </p:txBody>
      </p:sp>
      <p:sp>
        <p:nvSpPr>
          <p:cNvPr id="224" name="Google Shape;224;p17"/>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pic>
        <p:nvPicPr>
          <p:cNvPr descr="Diagram&#10;&#10;Description automatically generated" id="225" name="Google Shape;225;p17"/>
          <p:cNvPicPr preferRelativeResize="0"/>
          <p:nvPr/>
        </p:nvPicPr>
        <p:blipFill rotWithShape="1">
          <a:blip r:embed="rId3">
            <a:alphaModFix/>
          </a:blip>
          <a:srcRect b="0" l="0" r="0" t="0"/>
          <a:stretch/>
        </p:blipFill>
        <p:spPr>
          <a:xfrm>
            <a:off x="3333810" y="0"/>
            <a:ext cx="5524380" cy="6858000"/>
          </a:xfrm>
          <a:prstGeom prst="rect">
            <a:avLst/>
          </a:prstGeom>
          <a:noFill/>
          <a:ln>
            <a:noFill/>
          </a:ln>
        </p:spPr>
      </p:pic>
      <p:sp>
        <p:nvSpPr>
          <p:cNvPr id="226" name="Google Shape;226;p17"/>
          <p:cNvSpPr txBox="1"/>
          <p:nvPr/>
        </p:nvSpPr>
        <p:spPr>
          <a:xfrm>
            <a:off x="6595533" y="3225800"/>
            <a:ext cx="1143000" cy="406400"/>
          </a:xfrm>
          <a:prstGeom prst="rect">
            <a:avLst/>
          </a:prstGeom>
          <a:noFill/>
          <a:ln cap="flat" cmpd="sng" w="38100">
            <a:solidFill>
              <a:srgbClr val="FF0000"/>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 name="Google Shape;227;p17"/>
          <p:cNvSpPr txBox="1"/>
          <p:nvPr/>
        </p:nvSpPr>
        <p:spPr>
          <a:xfrm>
            <a:off x="4385733" y="817833"/>
            <a:ext cx="1092200" cy="338667"/>
          </a:xfrm>
          <a:prstGeom prst="rect">
            <a:avLst/>
          </a:prstGeom>
          <a:noFill/>
          <a:ln cap="flat" cmpd="sng" w="38100">
            <a:solidFill>
              <a:srgbClr val="FF0000"/>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 name="Google Shape;228;p17"/>
          <p:cNvSpPr txBox="1"/>
          <p:nvPr/>
        </p:nvSpPr>
        <p:spPr>
          <a:xfrm>
            <a:off x="3826933" y="1229967"/>
            <a:ext cx="1540933" cy="378701"/>
          </a:xfrm>
          <a:prstGeom prst="rect">
            <a:avLst/>
          </a:prstGeom>
          <a:noFill/>
          <a:ln cap="flat" cmpd="sng" w="38100">
            <a:solidFill>
              <a:srgbClr val="FF0000"/>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9" name="Google Shape;229;p17"/>
          <p:cNvSpPr txBox="1"/>
          <p:nvPr/>
        </p:nvSpPr>
        <p:spPr>
          <a:xfrm>
            <a:off x="3903133" y="1673668"/>
            <a:ext cx="1337734" cy="378701"/>
          </a:xfrm>
          <a:prstGeom prst="rect">
            <a:avLst/>
          </a:prstGeom>
          <a:noFill/>
          <a:ln cap="flat" cmpd="sng" w="38100">
            <a:solidFill>
              <a:srgbClr val="FF0000"/>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 name="Google Shape;230;p17"/>
          <p:cNvSpPr txBox="1"/>
          <p:nvPr/>
        </p:nvSpPr>
        <p:spPr>
          <a:xfrm>
            <a:off x="4148666" y="2186618"/>
            <a:ext cx="1219199" cy="565049"/>
          </a:xfrm>
          <a:prstGeom prst="rect">
            <a:avLst/>
          </a:prstGeom>
          <a:noFill/>
          <a:ln cap="flat" cmpd="sng" w="38100">
            <a:solidFill>
              <a:srgbClr val="FF0000"/>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17"/>
          <p:cNvSpPr txBox="1"/>
          <p:nvPr/>
        </p:nvSpPr>
        <p:spPr>
          <a:xfrm>
            <a:off x="4051299" y="2933999"/>
            <a:ext cx="1316566" cy="909868"/>
          </a:xfrm>
          <a:prstGeom prst="rect">
            <a:avLst/>
          </a:prstGeom>
          <a:noFill/>
          <a:ln cap="flat" cmpd="sng" w="38100">
            <a:solidFill>
              <a:srgbClr val="FF0000"/>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Objek-objek RDBMS</a:t>
            </a:r>
            <a:endParaRPr/>
          </a:p>
        </p:txBody>
      </p:sp>
      <p:sp>
        <p:nvSpPr>
          <p:cNvPr id="237" name="Google Shape;237;p18"/>
          <p:cNvSpPr txBox="1"/>
          <p:nvPr>
            <p:ph idx="1" type="body"/>
          </p:nvPr>
        </p:nvSpPr>
        <p:spPr>
          <a:xfrm>
            <a:off x="415600" y="1356967"/>
            <a:ext cx="11360800" cy="4929600"/>
          </a:xfrm>
          <a:prstGeom prst="rect">
            <a:avLst/>
          </a:prstGeom>
          <a:noFill/>
          <a:ln>
            <a:noFill/>
          </a:ln>
        </p:spPr>
        <p:txBody>
          <a:bodyPr anchorCtr="0" anchor="t" bIns="121900" lIns="121900" spcFirstLastPara="1" rIns="121900" wrap="square" tIns="121900">
            <a:normAutofit lnSpcReduction="10000"/>
          </a:bodyPr>
          <a:lstStyle/>
          <a:p>
            <a:pPr indent="0" lvl="0" marL="0" rtl="0" algn="l">
              <a:lnSpc>
                <a:spcPct val="100000"/>
              </a:lnSpc>
              <a:spcBef>
                <a:spcPts val="0"/>
              </a:spcBef>
              <a:spcAft>
                <a:spcPts val="0"/>
              </a:spcAft>
              <a:buClr>
                <a:schemeClr val="dk1"/>
              </a:buClr>
              <a:buSzPts val="1800"/>
              <a:buNone/>
            </a:pPr>
            <a:r>
              <a:rPr lang="en" sz="2267"/>
              <a:t>RDBMS memiliki hirarki objek-objek penyimpanan sebagai berikut:</a:t>
            </a:r>
            <a:endParaRPr sz="2267"/>
          </a:p>
          <a:p>
            <a:pPr indent="-448720" lvl="0" marL="609585" rtl="0" algn="l">
              <a:lnSpc>
                <a:spcPct val="150000"/>
              </a:lnSpc>
              <a:spcBef>
                <a:spcPts val="1600"/>
              </a:spcBef>
              <a:spcAft>
                <a:spcPts val="0"/>
              </a:spcAft>
              <a:buClr>
                <a:schemeClr val="dk1"/>
              </a:buClr>
              <a:buSzPts val="1700"/>
              <a:buChar char="●"/>
            </a:pPr>
            <a:r>
              <a:rPr b="1" lang="en" sz="2267"/>
              <a:t>Database</a:t>
            </a:r>
            <a:r>
              <a:rPr lang="en" sz="2267"/>
              <a:t>: struktur penyimpanan yang terdiri dari beberapa table</a:t>
            </a:r>
            <a:endParaRPr sz="2267"/>
          </a:p>
          <a:p>
            <a:pPr indent="-448720" lvl="0" marL="609585" rtl="0" algn="l">
              <a:lnSpc>
                <a:spcPct val="150000"/>
              </a:lnSpc>
              <a:spcBef>
                <a:spcPts val="0"/>
              </a:spcBef>
              <a:spcAft>
                <a:spcPts val="0"/>
              </a:spcAft>
              <a:buClr>
                <a:schemeClr val="dk1"/>
              </a:buClr>
              <a:buSzPts val="1700"/>
              <a:buChar char="●"/>
            </a:pPr>
            <a:r>
              <a:rPr b="1" lang="en" sz="2267"/>
              <a:t>Table</a:t>
            </a:r>
            <a:r>
              <a:rPr lang="en" sz="2267"/>
              <a:t>: adalah objek database yang terdiri dari satu atau beberapa objek column (kolom)</a:t>
            </a:r>
            <a:endParaRPr sz="2267"/>
          </a:p>
          <a:p>
            <a:pPr indent="-448720" lvl="0" marL="609585" rtl="0" algn="l">
              <a:lnSpc>
                <a:spcPct val="150000"/>
              </a:lnSpc>
              <a:spcBef>
                <a:spcPts val="0"/>
              </a:spcBef>
              <a:spcAft>
                <a:spcPts val="0"/>
              </a:spcAft>
              <a:buClr>
                <a:schemeClr val="dk1"/>
              </a:buClr>
              <a:buSzPts val="1700"/>
              <a:buChar char="●"/>
            </a:pPr>
            <a:r>
              <a:rPr b="1" lang="en" sz="2267"/>
              <a:t>Column</a:t>
            </a:r>
            <a:r>
              <a:rPr lang="en" sz="2267"/>
              <a:t>: adalah bagian dari table dan merupakan struktur terakhir untuk menyimpan data. </a:t>
            </a:r>
            <a:endParaRPr sz="2267"/>
          </a:p>
          <a:p>
            <a:pPr indent="-448722" lvl="1" marL="1219170" rtl="0" algn="l">
              <a:lnSpc>
                <a:spcPct val="150000"/>
              </a:lnSpc>
              <a:spcBef>
                <a:spcPts val="0"/>
              </a:spcBef>
              <a:spcAft>
                <a:spcPts val="0"/>
              </a:spcAft>
              <a:buClr>
                <a:schemeClr val="dk1"/>
              </a:buClr>
              <a:buSzPts val="1700"/>
              <a:buChar char="○"/>
            </a:pPr>
            <a:r>
              <a:rPr lang="en" sz="2267"/>
              <a:t>Column sering disebut juga sebagai </a:t>
            </a:r>
            <a:r>
              <a:rPr b="1" lang="en" sz="2267"/>
              <a:t>Field</a:t>
            </a:r>
            <a:r>
              <a:rPr lang="en" sz="2267"/>
              <a:t>.</a:t>
            </a:r>
            <a:endParaRPr sz="2267"/>
          </a:p>
          <a:p>
            <a:pPr indent="-448722" lvl="1" marL="1219170" rtl="0" algn="l">
              <a:lnSpc>
                <a:spcPct val="150000"/>
              </a:lnSpc>
              <a:spcBef>
                <a:spcPts val="0"/>
              </a:spcBef>
              <a:spcAft>
                <a:spcPts val="0"/>
              </a:spcAft>
              <a:buClr>
                <a:schemeClr val="dk1"/>
              </a:buClr>
              <a:buSzPts val="1700"/>
              <a:buChar char="○"/>
            </a:pPr>
            <a:r>
              <a:rPr lang="en" sz="2267"/>
              <a:t>Tiap column atau field memiliki </a:t>
            </a:r>
            <a:r>
              <a:rPr b="1" i="1" lang="en" sz="2267"/>
              <a:t>data type</a:t>
            </a:r>
            <a:r>
              <a:rPr lang="en" sz="2267"/>
              <a:t> (tipe data) tunggal.</a:t>
            </a:r>
            <a:endParaRPr sz="2267"/>
          </a:p>
          <a:p>
            <a:pPr indent="-448722" lvl="1" marL="1219170" rtl="0" algn="l">
              <a:lnSpc>
                <a:spcPct val="150000"/>
              </a:lnSpc>
              <a:spcBef>
                <a:spcPts val="0"/>
              </a:spcBef>
              <a:spcAft>
                <a:spcPts val="0"/>
              </a:spcAft>
              <a:buClr>
                <a:schemeClr val="dk1"/>
              </a:buClr>
              <a:buSzPts val="1700"/>
              <a:buChar char="○"/>
            </a:pPr>
            <a:r>
              <a:rPr lang="en" sz="2267"/>
              <a:t>Data type akan membatasi isi data yang bisa dimasukkan ke column. Misalkan </a:t>
            </a:r>
            <a:r>
              <a:rPr i="1" lang="en" sz="2267"/>
              <a:t>data type</a:t>
            </a:r>
            <a:r>
              <a:rPr lang="en" sz="2267"/>
              <a:t> angka tidak bisa dimasukkan huruf alfabet.</a:t>
            </a:r>
            <a:endParaRPr sz="2267"/>
          </a:p>
        </p:txBody>
      </p:sp>
      <p:sp>
        <p:nvSpPr>
          <p:cNvPr id="238" name="Google Shape;238;p1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p:nvPr/>
        </p:nvSpPr>
        <p:spPr>
          <a:xfrm>
            <a:off x="895867" y="1245967"/>
            <a:ext cx="10420800" cy="3551039"/>
          </a:xfrm>
          <a:prstGeom prst="snip1Rect">
            <a:avLst>
              <a:gd fmla="val 16667" name="adj"/>
            </a:avLst>
          </a:prstGeom>
          <a:solidFill>
            <a:srgbClr val="F3F3F3"/>
          </a:solidFill>
          <a:ln cap="flat" cmpd="sng" w="9525">
            <a:solidFill>
              <a:srgbClr val="D9D9D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244" name="Google Shape;244;p19"/>
          <p:cNvPicPr preferRelativeResize="0"/>
          <p:nvPr/>
        </p:nvPicPr>
        <p:blipFill rotWithShape="1">
          <a:blip r:embed="rId3">
            <a:alphaModFix/>
          </a:blip>
          <a:srcRect b="0" l="0" r="0" t="0"/>
          <a:stretch/>
        </p:blipFill>
        <p:spPr>
          <a:xfrm>
            <a:off x="10922867" y="1366967"/>
            <a:ext cx="218800" cy="218800"/>
          </a:xfrm>
          <a:prstGeom prst="rect">
            <a:avLst/>
          </a:prstGeom>
          <a:noFill/>
          <a:ln>
            <a:noFill/>
          </a:ln>
        </p:spPr>
      </p:pic>
      <p:sp>
        <p:nvSpPr>
          <p:cNvPr id="245" name="Google Shape;245;p19"/>
          <p:cNvSpPr txBox="1"/>
          <p:nvPr>
            <p:ph idx="1" type="body"/>
          </p:nvPr>
        </p:nvSpPr>
        <p:spPr>
          <a:xfrm>
            <a:off x="1631867" y="1245967"/>
            <a:ext cx="8660400" cy="4555200"/>
          </a:xfrm>
          <a:prstGeom prst="rect">
            <a:avLst/>
          </a:prstGeom>
          <a:noFill/>
          <a:ln>
            <a:noFill/>
          </a:ln>
        </p:spPr>
        <p:txBody>
          <a:bodyPr anchorCtr="0" anchor="ctr" bIns="121900" lIns="121900" spcFirstLastPara="1" rIns="121900" wrap="square" tIns="121900">
            <a:normAutofit/>
          </a:bodyPr>
          <a:lstStyle/>
          <a:p>
            <a:pPr indent="0" lvl="0" marL="0" rtl="0" algn="just">
              <a:lnSpc>
                <a:spcPct val="90000"/>
              </a:lnSpc>
              <a:spcBef>
                <a:spcPts val="0"/>
              </a:spcBef>
              <a:spcAft>
                <a:spcPts val="0"/>
              </a:spcAft>
              <a:buClr>
                <a:schemeClr val="dk1"/>
              </a:buClr>
              <a:buSzPts val="1800"/>
              <a:buNone/>
            </a:pPr>
            <a:r>
              <a:rPr lang="en" sz="1867">
                <a:latin typeface="DM Sans"/>
                <a:ea typeface="DM Sans"/>
                <a:cs typeface="DM Sans"/>
                <a:sym typeface="DM Sans"/>
              </a:rPr>
              <a:t>A database is an organized collection of structured information or </a:t>
            </a:r>
            <a:r>
              <a:rPr b="1" lang="en" sz="1867">
                <a:latin typeface="DM Sans"/>
                <a:ea typeface="DM Sans"/>
                <a:cs typeface="DM Sans"/>
                <a:sym typeface="DM Sans"/>
              </a:rPr>
              <a:t>data</a:t>
            </a:r>
            <a:r>
              <a:rPr lang="en" sz="1867">
                <a:latin typeface="DM Sans"/>
                <a:ea typeface="DM Sans"/>
                <a:cs typeface="DM Sans"/>
                <a:sym typeface="DM Sans"/>
              </a:rPr>
              <a:t>, typically stored electronically in a </a:t>
            </a:r>
            <a:r>
              <a:rPr b="1" lang="en" sz="1867">
                <a:latin typeface="DM Sans"/>
                <a:ea typeface="DM Sans"/>
                <a:cs typeface="DM Sans"/>
                <a:sym typeface="DM Sans"/>
              </a:rPr>
              <a:t>computer system</a:t>
            </a:r>
            <a:r>
              <a:rPr lang="en" sz="1867">
                <a:latin typeface="DM Sans"/>
                <a:ea typeface="DM Sans"/>
                <a:cs typeface="DM Sans"/>
                <a:sym typeface="DM Sans"/>
              </a:rPr>
              <a:t> that managed by </a:t>
            </a:r>
            <a:r>
              <a:rPr i="1" lang="en" sz="1867">
                <a:latin typeface="DM Sans"/>
                <a:ea typeface="DM Sans"/>
                <a:cs typeface="DM Sans"/>
                <a:sym typeface="DM Sans"/>
              </a:rPr>
              <a:t>Database Management Systems (DBMS)</a:t>
            </a:r>
            <a:r>
              <a:rPr lang="en" sz="1867">
                <a:latin typeface="DM Sans"/>
                <a:ea typeface="DM Sans"/>
                <a:cs typeface="DM Sans"/>
                <a:sym typeface="DM Sans"/>
              </a:rPr>
              <a:t>.</a:t>
            </a:r>
            <a:endParaRPr sz="1867">
              <a:latin typeface="DM Sans"/>
              <a:ea typeface="DM Sans"/>
              <a:cs typeface="DM Sans"/>
              <a:sym typeface="DM Sans"/>
            </a:endParaRPr>
          </a:p>
          <a:p>
            <a:pPr indent="0" lvl="0" marL="0" rtl="0" algn="just">
              <a:lnSpc>
                <a:spcPct val="90000"/>
              </a:lnSpc>
              <a:spcBef>
                <a:spcPts val="1600"/>
              </a:spcBef>
              <a:spcAft>
                <a:spcPts val="0"/>
              </a:spcAft>
              <a:buClr>
                <a:schemeClr val="dk1"/>
              </a:buClr>
              <a:buSzPts val="1800"/>
              <a:buNone/>
            </a:pPr>
            <a:r>
              <a:rPr lang="en" sz="1867">
                <a:latin typeface="DM Sans"/>
                <a:ea typeface="DM Sans"/>
                <a:cs typeface="DM Sans"/>
                <a:sym typeface="DM Sans"/>
              </a:rPr>
              <a:t>Dalam hal ini, database adalah tempat kita menyimpan table di MySQL.</a:t>
            </a:r>
            <a:endParaRPr/>
          </a:p>
          <a:p>
            <a:pPr indent="0" lvl="0" marL="0" rtl="0" algn="just">
              <a:lnSpc>
                <a:spcPct val="90000"/>
              </a:lnSpc>
              <a:spcBef>
                <a:spcPts val="1600"/>
              </a:spcBef>
              <a:spcAft>
                <a:spcPts val="0"/>
              </a:spcAft>
              <a:buClr>
                <a:schemeClr val="dk1"/>
              </a:buClr>
              <a:buSzPts val="1800"/>
              <a:buNone/>
            </a:pPr>
            <a:r>
              <a:rPr lang="en" sz="1867">
                <a:latin typeface="DM Sans"/>
                <a:ea typeface="DM Sans"/>
                <a:cs typeface="DM Sans"/>
                <a:sym typeface="DM Sans"/>
              </a:rPr>
              <a:t>Jika dalam analogi Ketika kita menyimpan table di MySQL dalam bentuk file, maka database berbentuk folder yg menyimpan berbagai file tersebut.</a:t>
            </a:r>
            <a:endParaRPr/>
          </a:p>
          <a:p>
            <a:pPr indent="0" lvl="0" marL="0" rtl="0" algn="just">
              <a:lnSpc>
                <a:spcPct val="90000"/>
              </a:lnSpc>
              <a:spcBef>
                <a:spcPts val="1600"/>
              </a:spcBef>
              <a:spcAft>
                <a:spcPts val="0"/>
              </a:spcAft>
              <a:buClr>
                <a:schemeClr val="dk1"/>
              </a:buClr>
              <a:buSzPts val="1800"/>
              <a:buNone/>
            </a:pPr>
            <a:r>
              <a:rPr lang="en" sz="1867">
                <a:latin typeface="DM Sans"/>
                <a:ea typeface="DM Sans"/>
                <a:cs typeface="DM Sans"/>
                <a:sym typeface="DM Sans"/>
              </a:rPr>
              <a:t>Database dapat menyimpan banyak file/table di MySQL.</a:t>
            </a:r>
            <a:endParaRPr/>
          </a:p>
          <a:p>
            <a:pPr indent="0" lvl="0" marL="0" rtl="0" algn="just">
              <a:lnSpc>
                <a:spcPct val="90000"/>
              </a:lnSpc>
              <a:spcBef>
                <a:spcPts val="1600"/>
              </a:spcBef>
              <a:spcAft>
                <a:spcPts val="0"/>
              </a:spcAft>
              <a:buClr>
                <a:schemeClr val="dk1"/>
              </a:buClr>
              <a:buSzPts val="1800"/>
              <a:buNone/>
            </a:pPr>
            <a:r>
              <a:t/>
            </a:r>
            <a:endParaRPr sz="1867">
              <a:latin typeface="DM Sans"/>
              <a:ea typeface="DM Sans"/>
              <a:cs typeface="DM Sans"/>
              <a:sym typeface="DM Sans"/>
            </a:endParaRPr>
          </a:p>
        </p:txBody>
      </p:sp>
      <p:sp>
        <p:nvSpPr>
          <p:cNvPr id="246" name="Google Shape;246;p19"/>
          <p:cNvSpPr txBox="1"/>
          <p:nvPr>
            <p:ph type="title"/>
          </p:nvPr>
        </p:nvSpPr>
        <p:spPr>
          <a:xfrm>
            <a:off x="0" y="618948"/>
            <a:ext cx="12192000" cy="4104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Clr>
                <a:srgbClr val="7F6000"/>
              </a:buClr>
              <a:buSzPts val="891"/>
              <a:buFont typeface="DM Sans"/>
              <a:buNone/>
            </a:pPr>
            <a:r>
              <a:rPr b="1" lang="en" sz="2691">
                <a:solidFill>
                  <a:srgbClr val="7F6000"/>
                </a:solidFill>
                <a:latin typeface="DM Sans"/>
                <a:ea typeface="DM Sans"/>
                <a:cs typeface="DM Sans"/>
                <a:sym typeface="DM Sans"/>
              </a:rPr>
              <a:t>Database Definition</a:t>
            </a:r>
            <a:endParaRPr b="1" sz="2691">
              <a:solidFill>
                <a:srgbClr val="7F6000"/>
              </a:solidFill>
              <a:latin typeface="DM Sans"/>
              <a:ea typeface="DM Sans"/>
              <a:cs typeface="DM Sans"/>
              <a:sym typeface="DM Sans"/>
            </a:endParaRPr>
          </a:p>
        </p:txBody>
      </p:sp>
      <p:sp>
        <p:nvSpPr>
          <p:cNvPr id="247" name="Google Shape;247;p19"/>
          <p:cNvSpPr txBox="1"/>
          <p:nvPr/>
        </p:nvSpPr>
        <p:spPr>
          <a:xfrm>
            <a:off x="895867" y="6451133"/>
            <a:ext cx="204613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Database</a:t>
            </a:r>
            <a:endParaRPr b="1" i="0" sz="2400" u="none" cap="none" strike="noStrike">
              <a:solidFill>
                <a:schemeClr val="dk1"/>
              </a:solidFill>
              <a:latin typeface="Calibri"/>
              <a:ea typeface="Calibri"/>
              <a:cs typeface="Calibri"/>
              <a:sym typeface="Calibri"/>
            </a:endParaRPr>
          </a:p>
        </p:txBody>
      </p:sp>
      <p:sp>
        <p:nvSpPr>
          <p:cNvPr id="248" name="Google Shape;248;p19"/>
          <p:cNvSpPr/>
          <p:nvPr/>
        </p:nvSpPr>
        <p:spPr>
          <a:xfrm>
            <a:off x="4153954" y="5498427"/>
            <a:ext cx="561892" cy="328655"/>
          </a:xfrm>
          <a:prstGeom prst="rect">
            <a:avLst/>
          </a:prstGeom>
          <a:solidFill>
            <a:srgbClr val="FFD96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49" name="Google Shape;249;p19"/>
          <p:cNvSpPr/>
          <p:nvPr/>
        </p:nvSpPr>
        <p:spPr>
          <a:xfrm>
            <a:off x="1477653" y="5588013"/>
            <a:ext cx="561892" cy="328655"/>
          </a:xfrm>
          <a:prstGeom prst="rect">
            <a:avLst/>
          </a:prstGeom>
          <a:solidFill>
            <a:schemeClr val="accent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50" name="Google Shape;250;p19"/>
          <p:cNvSpPr/>
          <p:nvPr/>
        </p:nvSpPr>
        <p:spPr>
          <a:xfrm>
            <a:off x="1477653" y="6170823"/>
            <a:ext cx="561892" cy="328655"/>
          </a:xfrm>
          <a:prstGeom prst="rect">
            <a:avLst/>
          </a:prstGeom>
          <a:solidFill>
            <a:schemeClr val="accent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51" name="Google Shape;251;p19"/>
          <p:cNvSpPr/>
          <p:nvPr/>
        </p:nvSpPr>
        <p:spPr>
          <a:xfrm>
            <a:off x="1477653" y="5005202"/>
            <a:ext cx="561892" cy="328655"/>
          </a:xfrm>
          <a:prstGeom prst="rect">
            <a:avLst/>
          </a:prstGeom>
          <a:solidFill>
            <a:schemeClr val="accent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52" name="Google Shape;252;p19"/>
          <p:cNvSpPr txBox="1"/>
          <p:nvPr/>
        </p:nvSpPr>
        <p:spPr>
          <a:xfrm>
            <a:off x="3491982" y="6024545"/>
            <a:ext cx="204613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Aplikasi</a:t>
            </a:r>
            <a:endParaRPr b="1" i="0" sz="2400" u="none" cap="none" strike="noStrike">
              <a:solidFill>
                <a:schemeClr val="dk1"/>
              </a:solidFill>
              <a:latin typeface="Calibri"/>
              <a:ea typeface="Calibri"/>
              <a:cs typeface="Calibri"/>
              <a:sym typeface="Calibri"/>
            </a:endParaRPr>
          </a:p>
        </p:txBody>
      </p:sp>
      <p:cxnSp>
        <p:nvCxnSpPr>
          <p:cNvPr id="253" name="Google Shape;253;p19"/>
          <p:cNvCxnSpPr/>
          <p:nvPr/>
        </p:nvCxnSpPr>
        <p:spPr>
          <a:xfrm>
            <a:off x="2039545" y="5159465"/>
            <a:ext cx="2114409" cy="494313"/>
          </a:xfrm>
          <a:prstGeom prst="straightConnector1">
            <a:avLst/>
          </a:prstGeom>
          <a:noFill/>
          <a:ln cap="flat" cmpd="sng" w="9525">
            <a:solidFill>
              <a:schemeClr val="accent1"/>
            </a:solidFill>
            <a:prstDash val="solid"/>
            <a:miter lim="800000"/>
            <a:headEnd len="sm" w="sm" type="none"/>
            <a:tailEnd len="med" w="med" type="triangle"/>
          </a:ln>
        </p:spPr>
      </p:cxnSp>
      <p:cxnSp>
        <p:nvCxnSpPr>
          <p:cNvPr id="254" name="Google Shape;254;p19"/>
          <p:cNvCxnSpPr>
            <a:endCxn id="248" idx="1"/>
          </p:cNvCxnSpPr>
          <p:nvPr/>
        </p:nvCxnSpPr>
        <p:spPr>
          <a:xfrm flipH="1" rot="10800000">
            <a:off x="2039554" y="5662755"/>
            <a:ext cx="2114400" cy="93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55" name="Google Shape;255;p19"/>
          <p:cNvCxnSpPr>
            <a:endCxn id="248" idx="1"/>
          </p:cNvCxnSpPr>
          <p:nvPr/>
        </p:nvCxnSpPr>
        <p:spPr>
          <a:xfrm flipH="1" rot="10800000">
            <a:off x="2039554" y="5662755"/>
            <a:ext cx="2114400" cy="627000"/>
          </a:xfrm>
          <a:prstGeom prst="straightConnector1">
            <a:avLst/>
          </a:prstGeom>
          <a:noFill/>
          <a:ln cap="flat" cmpd="sng" w="9525">
            <a:solidFill>
              <a:schemeClr val="accent1"/>
            </a:solidFill>
            <a:prstDash val="solid"/>
            <a:miter lim="800000"/>
            <a:headEnd len="sm" w="sm" type="none"/>
            <a:tailEnd len="med" w="med" type="triangle"/>
          </a:ln>
        </p:spPr>
      </p:cxnSp>
      <p:sp>
        <p:nvSpPr>
          <p:cNvPr id="256" name="Google Shape;256;p19"/>
          <p:cNvSpPr/>
          <p:nvPr/>
        </p:nvSpPr>
        <p:spPr>
          <a:xfrm>
            <a:off x="7476158" y="5540358"/>
            <a:ext cx="561892" cy="328655"/>
          </a:xfrm>
          <a:prstGeom prst="rect">
            <a:avLst/>
          </a:prstGeom>
          <a:solidFill>
            <a:schemeClr val="accent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57" name="Google Shape;257;p19"/>
          <p:cNvSpPr/>
          <p:nvPr/>
        </p:nvSpPr>
        <p:spPr>
          <a:xfrm>
            <a:off x="9590565" y="5558739"/>
            <a:ext cx="561892" cy="328655"/>
          </a:xfrm>
          <a:prstGeom prst="rect">
            <a:avLst/>
          </a:prstGeom>
          <a:solidFill>
            <a:srgbClr val="FFD96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cxnSp>
        <p:nvCxnSpPr>
          <p:cNvPr id="258" name="Google Shape;258;p19"/>
          <p:cNvCxnSpPr>
            <a:endCxn id="257" idx="1"/>
          </p:cNvCxnSpPr>
          <p:nvPr/>
        </p:nvCxnSpPr>
        <p:spPr>
          <a:xfrm>
            <a:off x="8070765" y="5723067"/>
            <a:ext cx="1519800" cy="0"/>
          </a:xfrm>
          <a:prstGeom prst="straightConnector1">
            <a:avLst/>
          </a:prstGeom>
          <a:noFill/>
          <a:ln cap="flat" cmpd="sng" w="9525">
            <a:solidFill>
              <a:schemeClr val="accent1"/>
            </a:solidFill>
            <a:prstDash val="solid"/>
            <a:miter lim="800000"/>
            <a:headEnd len="sm" w="sm" type="none"/>
            <a:tailEnd len="med" w="med" type="triangle"/>
          </a:ln>
        </p:spPr>
      </p:cxnSp>
      <p:sp>
        <p:nvSpPr>
          <p:cNvPr id="259" name="Google Shape;259;p19"/>
          <p:cNvSpPr txBox="1"/>
          <p:nvPr/>
        </p:nvSpPr>
        <p:spPr>
          <a:xfrm>
            <a:off x="6784595" y="5928282"/>
            <a:ext cx="204613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Database</a:t>
            </a:r>
            <a:endParaRPr b="1" i="0" sz="2400" u="none" cap="none" strike="noStrike">
              <a:solidFill>
                <a:schemeClr val="dk1"/>
              </a:solidFill>
              <a:latin typeface="Calibri"/>
              <a:ea typeface="Calibri"/>
              <a:cs typeface="Calibri"/>
              <a:sym typeface="Calibri"/>
            </a:endParaRPr>
          </a:p>
        </p:txBody>
      </p:sp>
      <p:sp>
        <p:nvSpPr>
          <p:cNvPr id="260" name="Google Shape;260;p19"/>
          <p:cNvSpPr txBox="1"/>
          <p:nvPr/>
        </p:nvSpPr>
        <p:spPr>
          <a:xfrm>
            <a:off x="8876733" y="5952428"/>
            <a:ext cx="204613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Aplikasi</a:t>
            </a:r>
            <a:endParaRPr b="1" i="0" sz="2400" u="none" cap="none" strike="noStrike">
              <a:solidFill>
                <a:schemeClr val="dk1"/>
              </a:solidFill>
              <a:latin typeface="Calibri"/>
              <a:ea typeface="Calibri"/>
              <a:cs typeface="Calibri"/>
              <a:sym typeface="Calibri"/>
            </a:endParaRPr>
          </a:p>
        </p:txBody>
      </p:sp>
      <p:sp>
        <p:nvSpPr>
          <p:cNvPr id="261" name="Google Shape;261;p19"/>
          <p:cNvSpPr/>
          <p:nvPr/>
        </p:nvSpPr>
        <p:spPr>
          <a:xfrm>
            <a:off x="5400433" y="5631657"/>
            <a:ext cx="1590121" cy="539167"/>
          </a:xfrm>
          <a:prstGeom prst="rightArrow">
            <a:avLst>
              <a:gd fmla="val 50000" name="adj1"/>
              <a:gd fmla="val 50000" name="adj2"/>
            </a:avLst>
          </a:prstGeom>
          <a:solidFill>
            <a:srgbClr val="BF9000"/>
          </a:solidFill>
          <a:ln cap="flat" cmpd="sng" w="12700">
            <a:solidFill>
              <a:srgbClr val="7F6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Agenda</a:t>
            </a:r>
            <a:endParaRPr/>
          </a:p>
        </p:txBody>
      </p:sp>
      <p:sp>
        <p:nvSpPr>
          <p:cNvPr id="105" name="Google Shape;105;p2"/>
          <p:cNvSpPr txBox="1"/>
          <p:nvPr>
            <p:ph idx="1" type="body"/>
          </p:nvPr>
        </p:nvSpPr>
        <p:spPr>
          <a:xfrm>
            <a:off x="415600" y="1536633"/>
            <a:ext cx="11360800" cy="4807200"/>
          </a:xfrm>
          <a:prstGeom prst="rect">
            <a:avLst/>
          </a:prstGeom>
          <a:noFill/>
          <a:ln>
            <a:noFill/>
          </a:ln>
        </p:spPr>
        <p:txBody>
          <a:bodyPr anchorCtr="0" anchor="t" bIns="121900" lIns="121900" spcFirstLastPara="1" rIns="121900" wrap="square" tIns="121900">
            <a:normAutofit/>
          </a:bodyPr>
          <a:lstStyle/>
          <a:p>
            <a:pPr indent="-414855" lvl="0" marL="609585" rtl="0" algn="l">
              <a:lnSpc>
                <a:spcPct val="150000"/>
              </a:lnSpc>
              <a:spcBef>
                <a:spcPts val="0"/>
              </a:spcBef>
              <a:spcAft>
                <a:spcPts val="0"/>
              </a:spcAft>
              <a:buClr>
                <a:schemeClr val="dk1"/>
              </a:buClr>
              <a:buSzPts val="1300"/>
              <a:buChar char="●"/>
            </a:pPr>
            <a:r>
              <a:rPr b="1" lang="en" sz="1733"/>
              <a:t>Perkenalan Mentor, Asisten Mentor dan Kontak Event</a:t>
            </a:r>
            <a:endParaRPr b="1" sz="1733"/>
          </a:p>
          <a:p>
            <a:pPr indent="-414855" lvl="0" marL="609585" rtl="0" algn="l">
              <a:lnSpc>
                <a:spcPct val="150000"/>
              </a:lnSpc>
              <a:spcBef>
                <a:spcPts val="0"/>
              </a:spcBef>
              <a:spcAft>
                <a:spcPts val="0"/>
              </a:spcAft>
              <a:buClr>
                <a:schemeClr val="dk1"/>
              </a:buClr>
              <a:buSzPts val="1300"/>
              <a:buChar char="●"/>
            </a:pPr>
            <a:r>
              <a:rPr b="1" lang="en" sz="1733"/>
              <a:t>Materi and Q&amp;A</a:t>
            </a:r>
            <a:endParaRPr b="1" sz="1733"/>
          </a:p>
          <a:p>
            <a:pPr indent="-414854" lvl="1" marL="1219170" rtl="0" algn="l">
              <a:lnSpc>
                <a:spcPct val="150000"/>
              </a:lnSpc>
              <a:spcBef>
                <a:spcPts val="0"/>
              </a:spcBef>
              <a:spcAft>
                <a:spcPts val="0"/>
              </a:spcAft>
              <a:buClr>
                <a:schemeClr val="dk1"/>
              </a:buClr>
              <a:buSzPts val="1300"/>
              <a:buChar char="○"/>
            </a:pPr>
            <a:r>
              <a:rPr lang="en" sz="1733"/>
              <a:t>Apa itu Database dan SQL?</a:t>
            </a:r>
            <a:endParaRPr sz="1733"/>
          </a:p>
          <a:p>
            <a:pPr indent="-414854" lvl="1" marL="1219170" rtl="0" algn="l">
              <a:lnSpc>
                <a:spcPct val="150000"/>
              </a:lnSpc>
              <a:spcBef>
                <a:spcPts val="0"/>
              </a:spcBef>
              <a:spcAft>
                <a:spcPts val="0"/>
              </a:spcAft>
              <a:buClr>
                <a:schemeClr val="dk1"/>
              </a:buClr>
              <a:buSzPts val="1300"/>
              <a:buChar char="○"/>
            </a:pPr>
            <a:r>
              <a:rPr lang="en" sz="1733"/>
              <a:t>Mengenal XAMPP, MySQL dan DBeaver lebih dalam dengan praktek penggunaan langsung</a:t>
            </a:r>
            <a:endParaRPr sz="1733"/>
          </a:p>
          <a:p>
            <a:pPr indent="-414854" lvl="1" marL="1219170" rtl="0" algn="l">
              <a:lnSpc>
                <a:spcPct val="150000"/>
              </a:lnSpc>
              <a:spcBef>
                <a:spcPts val="0"/>
              </a:spcBef>
              <a:spcAft>
                <a:spcPts val="0"/>
              </a:spcAft>
              <a:buClr>
                <a:schemeClr val="dk1"/>
              </a:buClr>
              <a:buSzPts val="1300"/>
              <a:buChar char="○"/>
            </a:pPr>
            <a:r>
              <a:rPr lang="en" sz="1733"/>
              <a:t>Mengenal objek database, table, column dan data type secara singkat</a:t>
            </a:r>
            <a:endParaRPr/>
          </a:p>
          <a:p>
            <a:pPr indent="-414854" lvl="1" marL="1219170" rtl="0" algn="l">
              <a:lnSpc>
                <a:spcPct val="150000"/>
              </a:lnSpc>
              <a:spcBef>
                <a:spcPts val="0"/>
              </a:spcBef>
              <a:spcAft>
                <a:spcPts val="0"/>
              </a:spcAft>
              <a:buClr>
                <a:schemeClr val="dk1"/>
              </a:buClr>
              <a:buSzPts val="1300"/>
              <a:buChar char="○"/>
            </a:pPr>
            <a:r>
              <a:rPr lang="en" sz="1733"/>
              <a:t>Bagaimana melakukan input data dengan script ataupun non script</a:t>
            </a:r>
            <a:endParaRPr sz="1733"/>
          </a:p>
          <a:p>
            <a:pPr indent="-414855" lvl="0" marL="609585" rtl="0" algn="l">
              <a:lnSpc>
                <a:spcPct val="150000"/>
              </a:lnSpc>
              <a:spcBef>
                <a:spcPts val="0"/>
              </a:spcBef>
              <a:spcAft>
                <a:spcPts val="0"/>
              </a:spcAft>
              <a:buClr>
                <a:schemeClr val="dk1"/>
              </a:buClr>
              <a:buSzPts val="1300"/>
              <a:buChar char="●"/>
            </a:pPr>
            <a:r>
              <a:rPr b="1" lang="en" sz="1733"/>
              <a:t>Penutup</a:t>
            </a:r>
            <a:endParaRPr b="1" sz="1733"/>
          </a:p>
          <a:p>
            <a:pPr indent="0" lvl="0" marL="0" rtl="0" algn="l">
              <a:lnSpc>
                <a:spcPct val="150000"/>
              </a:lnSpc>
              <a:spcBef>
                <a:spcPts val="1600"/>
              </a:spcBef>
              <a:spcAft>
                <a:spcPts val="1600"/>
              </a:spcAft>
              <a:buClr>
                <a:schemeClr val="dk1"/>
              </a:buClr>
              <a:buSzPts val="1800"/>
              <a:buNone/>
            </a:pPr>
            <a:r>
              <a:t/>
            </a:r>
            <a:endParaRPr sz="1733"/>
          </a:p>
        </p:txBody>
      </p:sp>
      <p:sp>
        <p:nvSpPr>
          <p:cNvPr id="106" name="Google Shape;106;p2"/>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0"/>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sp>
        <p:nvSpPr>
          <p:cNvPr id="267" name="Google Shape;267;p20"/>
          <p:cNvSpPr/>
          <p:nvPr/>
        </p:nvSpPr>
        <p:spPr>
          <a:xfrm>
            <a:off x="127222" y="201431"/>
            <a:ext cx="11937557" cy="6456460"/>
          </a:xfrm>
          <a:prstGeom prst="rect">
            <a:avLst/>
          </a:prstGeom>
          <a:solidFill>
            <a:srgbClr val="BF9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My SQL</a:t>
            </a:r>
            <a:endParaRPr b="0" i="0" sz="2400" u="none" cap="none" strike="noStrike">
              <a:solidFill>
                <a:schemeClr val="lt1"/>
              </a:solidFill>
              <a:latin typeface="Calibri"/>
              <a:ea typeface="Calibri"/>
              <a:cs typeface="Calibri"/>
              <a:sym typeface="Calibri"/>
            </a:endParaRPr>
          </a:p>
        </p:txBody>
      </p:sp>
      <p:sp>
        <p:nvSpPr>
          <p:cNvPr id="268" name="Google Shape;268;p20"/>
          <p:cNvSpPr/>
          <p:nvPr/>
        </p:nvSpPr>
        <p:spPr>
          <a:xfrm>
            <a:off x="313286" y="853338"/>
            <a:ext cx="3500705" cy="376902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69" name="Google Shape;269;p20"/>
          <p:cNvSpPr/>
          <p:nvPr/>
        </p:nvSpPr>
        <p:spPr>
          <a:xfrm>
            <a:off x="4345648" y="845335"/>
            <a:ext cx="3500705" cy="376902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0" name="Google Shape;270;p20"/>
          <p:cNvSpPr/>
          <p:nvPr/>
        </p:nvSpPr>
        <p:spPr>
          <a:xfrm>
            <a:off x="8378010" y="853338"/>
            <a:ext cx="3500705" cy="376902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1" name="Google Shape;271;p20"/>
          <p:cNvSpPr/>
          <p:nvPr/>
        </p:nvSpPr>
        <p:spPr>
          <a:xfrm>
            <a:off x="483979" y="1940119"/>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2" name="Google Shape;272;p20"/>
          <p:cNvSpPr/>
          <p:nvPr/>
        </p:nvSpPr>
        <p:spPr>
          <a:xfrm>
            <a:off x="483979" y="3202345"/>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3" name="Google Shape;273;p20"/>
          <p:cNvSpPr/>
          <p:nvPr/>
        </p:nvSpPr>
        <p:spPr>
          <a:xfrm>
            <a:off x="2176301" y="1908314"/>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4" name="Google Shape;274;p20"/>
          <p:cNvSpPr/>
          <p:nvPr/>
        </p:nvSpPr>
        <p:spPr>
          <a:xfrm>
            <a:off x="2148984" y="3202345"/>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5" name="Google Shape;275;p20"/>
          <p:cNvSpPr/>
          <p:nvPr/>
        </p:nvSpPr>
        <p:spPr>
          <a:xfrm>
            <a:off x="4498053" y="1940119"/>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6" name="Google Shape;276;p20"/>
          <p:cNvSpPr/>
          <p:nvPr/>
        </p:nvSpPr>
        <p:spPr>
          <a:xfrm>
            <a:off x="6172203" y="1908314"/>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7" name="Google Shape;277;p20"/>
          <p:cNvSpPr/>
          <p:nvPr/>
        </p:nvSpPr>
        <p:spPr>
          <a:xfrm>
            <a:off x="4516341" y="3052785"/>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8" name="Google Shape;278;p20"/>
          <p:cNvSpPr/>
          <p:nvPr/>
        </p:nvSpPr>
        <p:spPr>
          <a:xfrm>
            <a:off x="6169680" y="3050391"/>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9" name="Google Shape;279;p20"/>
          <p:cNvSpPr/>
          <p:nvPr/>
        </p:nvSpPr>
        <p:spPr>
          <a:xfrm>
            <a:off x="8538521" y="1908314"/>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80" name="Google Shape;280;p20"/>
          <p:cNvSpPr/>
          <p:nvPr/>
        </p:nvSpPr>
        <p:spPr>
          <a:xfrm>
            <a:off x="10225757" y="1900362"/>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81" name="Google Shape;281;p20"/>
          <p:cNvSpPr/>
          <p:nvPr/>
        </p:nvSpPr>
        <p:spPr>
          <a:xfrm>
            <a:off x="8538521" y="2989590"/>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82" name="Google Shape;282;p20"/>
          <p:cNvSpPr/>
          <p:nvPr/>
        </p:nvSpPr>
        <p:spPr>
          <a:xfrm>
            <a:off x="10225757" y="3013027"/>
            <a:ext cx="1579659" cy="858740"/>
          </a:xfrm>
          <a:prstGeom prst="roundRect">
            <a:avLst>
              <a:gd fmla="val 16667" name="adj"/>
            </a:avLst>
          </a:prstGeom>
          <a:solidFill>
            <a:srgbClr val="EE894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83" name="Google Shape;283;p20"/>
          <p:cNvSpPr txBox="1"/>
          <p:nvPr/>
        </p:nvSpPr>
        <p:spPr>
          <a:xfrm>
            <a:off x="689114" y="2152154"/>
            <a:ext cx="129489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1</a:t>
            </a:r>
            <a:endParaRPr b="0" i="0" sz="2400" u="none" cap="none" strike="noStrike">
              <a:solidFill>
                <a:schemeClr val="lt1"/>
              </a:solidFill>
              <a:latin typeface="Calibri"/>
              <a:ea typeface="Calibri"/>
              <a:cs typeface="Calibri"/>
              <a:sym typeface="Calibri"/>
            </a:endParaRPr>
          </a:p>
        </p:txBody>
      </p:sp>
      <p:sp>
        <p:nvSpPr>
          <p:cNvPr id="284" name="Google Shape;284;p20"/>
          <p:cNvSpPr txBox="1"/>
          <p:nvPr/>
        </p:nvSpPr>
        <p:spPr>
          <a:xfrm>
            <a:off x="2515670" y="2152154"/>
            <a:ext cx="12129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2</a:t>
            </a:r>
            <a:endParaRPr b="0" i="0" sz="2400" u="none" cap="none" strike="noStrike">
              <a:solidFill>
                <a:schemeClr val="lt1"/>
              </a:solidFill>
              <a:latin typeface="Calibri"/>
              <a:ea typeface="Calibri"/>
              <a:cs typeface="Calibri"/>
              <a:sym typeface="Calibri"/>
            </a:endParaRPr>
          </a:p>
        </p:txBody>
      </p:sp>
      <p:sp>
        <p:nvSpPr>
          <p:cNvPr id="285" name="Google Shape;285;p20"/>
          <p:cNvSpPr txBox="1"/>
          <p:nvPr/>
        </p:nvSpPr>
        <p:spPr>
          <a:xfrm>
            <a:off x="779229" y="3375105"/>
            <a:ext cx="11328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3</a:t>
            </a:r>
            <a:endParaRPr b="0" i="0" sz="2400" u="none" cap="none" strike="noStrike">
              <a:solidFill>
                <a:schemeClr val="lt1"/>
              </a:solidFill>
              <a:latin typeface="Calibri"/>
              <a:ea typeface="Calibri"/>
              <a:cs typeface="Calibri"/>
              <a:sym typeface="Calibri"/>
            </a:endParaRPr>
          </a:p>
        </p:txBody>
      </p:sp>
      <p:sp>
        <p:nvSpPr>
          <p:cNvPr id="286" name="Google Shape;286;p20"/>
          <p:cNvSpPr txBox="1"/>
          <p:nvPr/>
        </p:nvSpPr>
        <p:spPr>
          <a:xfrm>
            <a:off x="2511090" y="3403865"/>
            <a:ext cx="122502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4</a:t>
            </a:r>
            <a:endParaRPr b="0" i="0" sz="2400" u="none" cap="none" strike="noStrike">
              <a:solidFill>
                <a:schemeClr val="lt1"/>
              </a:solidFill>
              <a:latin typeface="Calibri"/>
              <a:ea typeface="Calibri"/>
              <a:cs typeface="Calibri"/>
              <a:sym typeface="Calibri"/>
            </a:endParaRPr>
          </a:p>
        </p:txBody>
      </p:sp>
      <p:sp>
        <p:nvSpPr>
          <p:cNvPr id="287" name="Google Shape;287;p20"/>
          <p:cNvSpPr txBox="1"/>
          <p:nvPr/>
        </p:nvSpPr>
        <p:spPr>
          <a:xfrm>
            <a:off x="4747194" y="2136251"/>
            <a:ext cx="119934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A</a:t>
            </a:r>
            <a:endParaRPr b="0" i="0" sz="2400" u="none" cap="none" strike="noStrike">
              <a:solidFill>
                <a:schemeClr val="lt1"/>
              </a:solidFill>
              <a:latin typeface="Calibri"/>
              <a:ea typeface="Calibri"/>
              <a:cs typeface="Calibri"/>
              <a:sym typeface="Calibri"/>
            </a:endParaRPr>
          </a:p>
        </p:txBody>
      </p:sp>
      <p:sp>
        <p:nvSpPr>
          <p:cNvPr id="288" name="Google Shape;288;p20"/>
          <p:cNvSpPr txBox="1"/>
          <p:nvPr/>
        </p:nvSpPr>
        <p:spPr>
          <a:xfrm>
            <a:off x="6478196" y="2106881"/>
            <a:ext cx="12049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B</a:t>
            </a:r>
            <a:endParaRPr b="0" i="0" sz="2400" u="none" cap="none" strike="noStrike">
              <a:solidFill>
                <a:schemeClr val="lt1"/>
              </a:solidFill>
              <a:latin typeface="Calibri"/>
              <a:ea typeface="Calibri"/>
              <a:cs typeface="Calibri"/>
              <a:sym typeface="Calibri"/>
            </a:endParaRPr>
          </a:p>
        </p:txBody>
      </p:sp>
      <p:sp>
        <p:nvSpPr>
          <p:cNvPr id="289" name="Google Shape;289;p20"/>
          <p:cNvSpPr txBox="1"/>
          <p:nvPr/>
        </p:nvSpPr>
        <p:spPr>
          <a:xfrm>
            <a:off x="4777724" y="3237866"/>
            <a:ext cx="116881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C</a:t>
            </a:r>
            <a:endParaRPr b="0" i="0" sz="2400" u="none" cap="none" strike="noStrike">
              <a:solidFill>
                <a:schemeClr val="lt1"/>
              </a:solidFill>
              <a:latin typeface="Calibri"/>
              <a:ea typeface="Calibri"/>
              <a:cs typeface="Calibri"/>
              <a:sym typeface="Calibri"/>
            </a:endParaRPr>
          </a:p>
        </p:txBody>
      </p:sp>
      <p:sp>
        <p:nvSpPr>
          <p:cNvPr id="290" name="Google Shape;290;p20"/>
          <p:cNvSpPr txBox="1"/>
          <p:nvPr/>
        </p:nvSpPr>
        <p:spPr>
          <a:xfrm>
            <a:off x="6478194" y="3300607"/>
            <a:ext cx="120493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D</a:t>
            </a:r>
            <a:endParaRPr b="0" i="0" sz="2400" u="none" cap="none" strike="noStrike">
              <a:solidFill>
                <a:schemeClr val="lt1"/>
              </a:solidFill>
              <a:latin typeface="Calibri"/>
              <a:ea typeface="Calibri"/>
              <a:cs typeface="Calibri"/>
              <a:sym typeface="Calibri"/>
            </a:endParaRPr>
          </a:p>
        </p:txBody>
      </p:sp>
      <p:sp>
        <p:nvSpPr>
          <p:cNvPr id="291" name="Google Shape;291;p20"/>
          <p:cNvSpPr txBox="1"/>
          <p:nvPr/>
        </p:nvSpPr>
        <p:spPr>
          <a:xfrm>
            <a:off x="8856002" y="2116805"/>
            <a:ext cx="118369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V</a:t>
            </a:r>
            <a:endParaRPr b="0" i="0" sz="2400" u="none" cap="none" strike="noStrike">
              <a:solidFill>
                <a:schemeClr val="lt1"/>
              </a:solidFill>
              <a:latin typeface="Calibri"/>
              <a:ea typeface="Calibri"/>
              <a:cs typeface="Calibri"/>
              <a:sym typeface="Calibri"/>
            </a:endParaRPr>
          </a:p>
        </p:txBody>
      </p:sp>
      <p:sp>
        <p:nvSpPr>
          <p:cNvPr id="292" name="Google Shape;292;p20"/>
          <p:cNvSpPr txBox="1"/>
          <p:nvPr/>
        </p:nvSpPr>
        <p:spPr>
          <a:xfrm>
            <a:off x="10457222" y="2117011"/>
            <a:ext cx="12507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W</a:t>
            </a:r>
            <a:endParaRPr b="0" i="0" sz="2400" u="none" cap="none" strike="noStrike">
              <a:solidFill>
                <a:schemeClr val="lt1"/>
              </a:solidFill>
              <a:latin typeface="Calibri"/>
              <a:ea typeface="Calibri"/>
              <a:cs typeface="Calibri"/>
              <a:sym typeface="Calibri"/>
            </a:endParaRPr>
          </a:p>
        </p:txBody>
      </p:sp>
      <p:sp>
        <p:nvSpPr>
          <p:cNvPr id="293" name="Google Shape;293;p20"/>
          <p:cNvSpPr txBox="1"/>
          <p:nvPr/>
        </p:nvSpPr>
        <p:spPr>
          <a:xfrm>
            <a:off x="8796298" y="3179081"/>
            <a:ext cx="11410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X</a:t>
            </a:r>
            <a:endParaRPr b="0" i="0" sz="2400" u="none" cap="none" strike="noStrike">
              <a:solidFill>
                <a:schemeClr val="lt1"/>
              </a:solidFill>
              <a:latin typeface="Calibri"/>
              <a:ea typeface="Calibri"/>
              <a:cs typeface="Calibri"/>
              <a:sym typeface="Calibri"/>
            </a:endParaRPr>
          </a:p>
        </p:txBody>
      </p:sp>
      <p:sp>
        <p:nvSpPr>
          <p:cNvPr id="294" name="Google Shape;294;p20"/>
          <p:cNvSpPr txBox="1"/>
          <p:nvPr/>
        </p:nvSpPr>
        <p:spPr>
          <a:xfrm>
            <a:off x="10566941" y="3161314"/>
            <a:ext cx="11410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Tabel Y</a:t>
            </a:r>
            <a:endParaRPr b="0" i="0" sz="2400" u="none" cap="none" strike="noStrike">
              <a:solidFill>
                <a:schemeClr val="lt1"/>
              </a:solidFill>
              <a:latin typeface="Calibri"/>
              <a:ea typeface="Calibri"/>
              <a:cs typeface="Calibri"/>
              <a:sym typeface="Calibri"/>
            </a:endParaRPr>
          </a:p>
        </p:txBody>
      </p:sp>
      <p:sp>
        <p:nvSpPr>
          <p:cNvPr id="295" name="Google Shape;295;p20"/>
          <p:cNvSpPr txBox="1"/>
          <p:nvPr/>
        </p:nvSpPr>
        <p:spPr>
          <a:xfrm>
            <a:off x="5287881" y="279278"/>
            <a:ext cx="157965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MySql</a:t>
            </a:r>
            <a:endParaRPr b="0" i="0" sz="2400" u="none" cap="none" strike="noStrike">
              <a:solidFill>
                <a:schemeClr val="lt1"/>
              </a:solidFill>
              <a:latin typeface="Calibri"/>
              <a:ea typeface="Calibri"/>
              <a:cs typeface="Calibri"/>
              <a:sym typeface="Calibri"/>
            </a:endParaRPr>
          </a:p>
        </p:txBody>
      </p:sp>
      <p:sp>
        <p:nvSpPr>
          <p:cNvPr id="296" name="Google Shape;296;p20"/>
          <p:cNvSpPr txBox="1"/>
          <p:nvPr/>
        </p:nvSpPr>
        <p:spPr>
          <a:xfrm>
            <a:off x="5318411" y="928110"/>
            <a:ext cx="157965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Database 2</a:t>
            </a:r>
            <a:endParaRPr b="0" i="0" sz="2400" u="none" cap="none" strike="noStrike">
              <a:solidFill>
                <a:schemeClr val="lt1"/>
              </a:solidFill>
              <a:latin typeface="Calibri"/>
              <a:ea typeface="Calibri"/>
              <a:cs typeface="Calibri"/>
              <a:sym typeface="Calibri"/>
            </a:endParaRPr>
          </a:p>
        </p:txBody>
      </p:sp>
      <p:sp>
        <p:nvSpPr>
          <p:cNvPr id="297" name="Google Shape;297;p20"/>
          <p:cNvSpPr txBox="1"/>
          <p:nvPr/>
        </p:nvSpPr>
        <p:spPr>
          <a:xfrm>
            <a:off x="9557821" y="928110"/>
            <a:ext cx="157965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Database 3</a:t>
            </a:r>
            <a:endParaRPr b="0" i="0" sz="2400" u="none" cap="none" strike="noStrike">
              <a:solidFill>
                <a:schemeClr val="lt1"/>
              </a:solidFill>
              <a:latin typeface="Calibri"/>
              <a:ea typeface="Calibri"/>
              <a:cs typeface="Calibri"/>
              <a:sym typeface="Calibri"/>
            </a:endParaRPr>
          </a:p>
        </p:txBody>
      </p:sp>
      <p:sp>
        <p:nvSpPr>
          <p:cNvPr id="298" name="Google Shape;298;p20"/>
          <p:cNvSpPr txBox="1"/>
          <p:nvPr/>
        </p:nvSpPr>
        <p:spPr>
          <a:xfrm>
            <a:off x="1511335" y="1183037"/>
            <a:ext cx="157965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Database 1</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83"/>
          <p:cNvSpPr txBox="1"/>
          <p:nvPr/>
        </p:nvSpPr>
        <p:spPr>
          <a:xfrm>
            <a:off x="683033" y="2502967"/>
            <a:ext cx="5417200" cy="2605288"/>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0" i="0" lang="en" sz="1467" u="none" cap="none" strike="noStrike">
                <a:solidFill>
                  <a:srgbClr val="323F4F"/>
                </a:solidFill>
                <a:highlight>
                  <a:srgbClr val="FFFFFF"/>
                </a:highlight>
                <a:latin typeface="Montserrat"/>
                <a:ea typeface="Montserrat"/>
                <a:cs typeface="Montserrat"/>
                <a:sym typeface="Montserrat"/>
              </a:rPr>
              <a:t>Kumpulan data yang dapat diproses, disimpan, dan diambil dalam format tetap yang disimpan dalam bentuk tabel, baris dan kolom </a:t>
            </a:r>
            <a:r>
              <a:rPr b="0" i="0" lang="en" sz="1467" u="none" cap="none" strike="noStrike">
                <a:solidFill>
                  <a:srgbClr val="323F4F"/>
                </a:solidFill>
                <a:latin typeface="Montserrat"/>
                <a:ea typeface="Montserrat"/>
                <a:cs typeface="Montserrat"/>
                <a:sym typeface="Montserrat"/>
              </a:rPr>
              <a:t>pada relational database. Data jenis ini </a:t>
            </a:r>
            <a:r>
              <a:rPr b="0" i="0" lang="en" sz="1467" u="none" cap="none" strike="noStrike">
                <a:solidFill>
                  <a:srgbClr val="323F4F"/>
                </a:solidFill>
                <a:highlight>
                  <a:srgbClr val="FFFFFF"/>
                </a:highlight>
                <a:latin typeface="Montserrat"/>
                <a:ea typeface="Montserrat"/>
                <a:cs typeface="Montserrat"/>
                <a:sym typeface="Montserrat"/>
              </a:rPr>
              <a:t>lebih mudah diakses dari database dengan algoritma mesin pencari sederhana.</a:t>
            </a:r>
            <a:endParaRPr b="0" i="0" sz="1467" u="none" cap="none" strike="noStrike">
              <a:solidFill>
                <a:srgbClr val="323F4F"/>
              </a:solidFill>
              <a:highlight>
                <a:srgbClr val="FFFFFF"/>
              </a:highlight>
              <a:latin typeface="Montserrat"/>
              <a:ea typeface="Montserrat"/>
              <a:cs typeface="Montserrat"/>
              <a:sym typeface="Montserrat"/>
            </a:endParaRPr>
          </a:p>
          <a:p>
            <a:pPr indent="0" lvl="0" marL="0" marR="0" rtl="0" algn="l">
              <a:lnSpc>
                <a:spcPct val="115000"/>
              </a:lnSpc>
              <a:spcBef>
                <a:spcPts val="1067"/>
              </a:spcBef>
              <a:spcAft>
                <a:spcPts val="0"/>
              </a:spcAft>
              <a:buNone/>
            </a:pPr>
            <a:r>
              <a:rPr b="1" i="0" lang="en" sz="1467" u="none" cap="none" strike="noStrike">
                <a:solidFill>
                  <a:srgbClr val="323F4F"/>
                </a:solidFill>
                <a:highlight>
                  <a:srgbClr val="FFFFFF"/>
                </a:highlight>
                <a:latin typeface="Montserrat"/>
                <a:ea typeface="Montserrat"/>
                <a:cs typeface="Montserrat"/>
                <a:sym typeface="Montserrat"/>
              </a:rPr>
              <a:t>Contoh data terstruktur yaitu:</a:t>
            </a:r>
            <a:endParaRPr b="1"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15000"/>
              </a:lnSpc>
              <a:spcBef>
                <a:spcPts val="1067"/>
              </a:spcBef>
              <a:spcAft>
                <a:spcPts val="0"/>
              </a:spcAft>
              <a:buClr>
                <a:srgbClr val="333333"/>
              </a:buClr>
              <a:buSzPts val="1100"/>
              <a:buFont typeface="Montserrat"/>
              <a:buChar char="●"/>
            </a:pPr>
            <a:r>
              <a:rPr b="0" i="0" lang="en" sz="1467" u="none" cap="none" strike="noStrike">
                <a:solidFill>
                  <a:srgbClr val="323F4F"/>
                </a:solidFill>
                <a:highlight>
                  <a:srgbClr val="FFFFFF"/>
                </a:highlight>
                <a:latin typeface="Montserrat"/>
                <a:ea typeface="Montserrat"/>
                <a:cs typeface="Montserrat"/>
                <a:sym typeface="Montserrat"/>
              </a:rPr>
              <a:t>Data penjualan pada suatu perusahaan</a:t>
            </a:r>
            <a:endParaRPr b="0"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15000"/>
              </a:lnSpc>
              <a:spcBef>
                <a:spcPts val="0"/>
              </a:spcBef>
              <a:spcAft>
                <a:spcPts val="0"/>
              </a:spcAft>
              <a:buClr>
                <a:srgbClr val="333333"/>
              </a:buClr>
              <a:buSzPts val="1100"/>
              <a:buFont typeface="Montserrat"/>
              <a:buChar char="●"/>
            </a:pPr>
            <a:r>
              <a:rPr b="0" i="0" lang="en" sz="1467" u="none" cap="none" strike="noStrike">
                <a:solidFill>
                  <a:srgbClr val="323F4F"/>
                </a:solidFill>
                <a:highlight>
                  <a:srgbClr val="FFFFFF"/>
                </a:highlight>
                <a:latin typeface="Montserrat"/>
                <a:ea typeface="Montserrat"/>
                <a:cs typeface="Montserrat"/>
                <a:sym typeface="Montserrat"/>
              </a:rPr>
              <a:t>Data karyawan dalam database perusahaan </a:t>
            </a:r>
            <a:endParaRPr b="0" i="0" sz="1467" u="none" cap="none" strike="noStrike">
              <a:solidFill>
                <a:srgbClr val="323F4F"/>
              </a:solidFill>
              <a:latin typeface="Montserrat"/>
              <a:ea typeface="Montserrat"/>
              <a:cs typeface="Montserrat"/>
              <a:sym typeface="Montserrat"/>
            </a:endParaRPr>
          </a:p>
        </p:txBody>
      </p:sp>
      <p:sp>
        <p:nvSpPr>
          <p:cNvPr id="304" name="Google Shape;304;p83"/>
          <p:cNvSpPr txBox="1"/>
          <p:nvPr/>
        </p:nvSpPr>
        <p:spPr>
          <a:xfrm>
            <a:off x="651433" y="1939367"/>
            <a:ext cx="6947600" cy="492402"/>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 sz="1600" u="none" cap="none" strike="noStrike">
                <a:solidFill>
                  <a:srgbClr val="323F4F"/>
                </a:solidFill>
                <a:latin typeface="Montserrat"/>
                <a:ea typeface="Montserrat"/>
                <a:cs typeface="Montserrat"/>
                <a:sym typeface="Montserrat"/>
              </a:rPr>
              <a:t>Structured Data</a:t>
            </a:r>
            <a:endParaRPr b="1" i="0" sz="1600" u="none" cap="none" strike="noStrike">
              <a:solidFill>
                <a:srgbClr val="323F4F"/>
              </a:solidFill>
              <a:latin typeface="Montserrat"/>
              <a:ea typeface="Montserrat"/>
              <a:cs typeface="Montserrat"/>
              <a:sym typeface="Montserrat"/>
            </a:endParaRPr>
          </a:p>
        </p:txBody>
      </p:sp>
      <p:pic>
        <p:nvPicPr>
          <p:cNvPr id="305" name="Google Shape;305;p83"/>
          <p:cNvPicPr preferRelativeResize="0"/>
          <p:nvPr/>
        </p:nvPicPr>
        <p:blipFill rotWithShape="1">
          <a:blip r:embed="rId3">
            <a:alphaModFix/>
          </a:blip>
          <a:srcRect b="0" l="0" r="0" t="0"/>
          <a:stretch/>
        </p:blipFill>
        <p:spPr>
          <a:xfrm>
            <a:off x="6789434" y="1939367"/>
            <a:ext cx="4946165" cy="325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84"/>
          <p:cNvPicPr preferRelativeResize="0"/>
          <p:nvPr/>
        </p:nvPicPr>
        <p:blipFill rotWithShape="1">
          <a:blip r:embed="rId3">
            <a:alphaModFix/>
          </a:blip>
          <a:srcRect b="0" l="0" r="0" t="0"/>
          <a:stretch/>
        </p:blipFill>
        <p:spPr>
          <a:xfrm>
            <a:off x="6964800" y="1492068"/>
            <a:ext cx="4367368" cy="4251265"/>
          </a:xfrm>
          <a:prstGeom prst="rect">
            <a:avLst/>
          </a:prstGeom>
          <a:noFill/>
          <a:ln>
            <a:noFill/>
          </a:ln>
        </p:spPr>
      </p:pic>
      <p:sp>
        <p:nvSpPr>
          <p:cNvPr id="311" name="Google Shape;311;p84"/>
          <p:cNvSpPr txBox="1"/>
          <p:nvPr/>
        </p:nvSpPr>
        <p:spPr>
          <a:xfrm>
            <a:off x="784033" y="2726751"/>
            <a:ext cx="5417200" cy="2605288"/>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0" i="0" lang="en" sz="1467" u="none" cap="none" strike="noStrike">
                <a:solidFill>
                  <a:srgbClr val="323F4F"/>
                </a:solidFill>
                <a:highlight>
                  <a:srgbClr val="FFFFFF"/>
                </a:highlight>
                <a:latin typeface="Montserrat"/>
                <a:ea typeface="Montserrat"/>
                <a:cs typeface="Montserrat"/>
                <a:sym typeface="Montserrat"/>
              </a:rPr>
              <a:t>Kumpulan data yang masih mentah yang dapat</a:t>
            </a:r>
            <a:r>
              <a:rPr b="0" i="0" lang="en" sz="1467" u="none" cap="none" strike="noStrike">
                <a:solidFill>
                  <a:srgbClr val="323F4F"/>
                </a:solidFill>
                <a:latin typeface="Montserrat"/>
                <a:ea typeface="Montserrat"/>
                <a:cs typeface="Montserrat"/>
                <a:sym typeface="Montserrat"/>
              </a:rPr>
              <a:t> ditemukan dari format apapun yang tidak memiliki struktur khusus. Data jenis ini </a:t>
            </a:r>
            <a:r>
              <a:rPr b="0" i="0" lang="en" sz="1467" u="none" cap="none" strike="noStrike">
                <a:solidFill>
                  <a:srgbClr val="323F4F"/>
                </a:solidFill>
                <a:highlight>
                  <a:srgbClr val="FFFFFF"/>
                </a:highlight>
                <a:latin typeface="Montserrat"/>
                <a:ea typeface="Montserrat"/>
                <a:cs typeface="Montserrat"/>
                <a:sym typeface="Montserrat"/>
              </a:rPr>
              <a:t>biasanya disimpan dalam folder-folder.</a:t>
            </a:r>
            <a:endParaRPr b="0" i="0" sz="1467" u="none" cap="none" strike="noStrike">
              <a:solidFill>
                <a:srgbClr val="323F4F"/>
              </a:solidFill>
              <a:highlight>
                <a:srgbClr val="FFFFFF"/>
              </a:highlight>
              <a:latin typeface="Montserrat"/>
              <a:ea typeface="Montserrat"/>
              <a:cs typeface="Montserrat"/>
              <a:sym typeface="Montserrat"/>
            </a:endParaRPr>
          </a:p>
          <a:p>
            <a:pPr indent="0" lvl="0" marL="0" marR="0" rtl="0" algn="l">
              <a:lnSpc>
                <a:spcPct val="115000"/>
              </a:lnSpc>
              <a:spcBef>
                <a:spcPts val="1067"/>
              </a:spcBef>
              <a:spcAft>
                <a:spcPts val="0"/>
              </a:spcAft>
              <a:buNone/>
            </a:pPr>
            <a:r>
              <a:rPr b="1" i="0" lang="en" sz="1467" u="none" cap="none" strike="noStrike">
                <a:solidFill>
                  <a:srgbClr val="323F4F"/>
                </a:solidFill>
                <a:highlight>
                  <a:srgbClr val="FFFFFF"/>
                </a:highlight>
                <a:latin typeface="Montserrat"/>
                <a:ea typeface="Montserrat"/>
                <a:cs typeface="Montserrat"/>
                <a:sym typeface="Montserrat"/>
              </a:rPr>
              <a:t>Contoh data tidak terstruktur yaitu </a:t>
            </a:r>
            <a:endParaRPr b="1"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15000"/>
              </a:lnSpc>
              <a:spcBef>
                <a:spcPts val="1067"/>
              </a:spcBef>
              <a:spcAft>
                <a:spcPts val="0"/>
              </a:spcAft>
              <a:buClr>
                <a:srgbClr val="333333"/>
              </a:buClr>
              <a:buSzPts val="1100"/>
              <a:buFont typeface="Montserrat"/>
              <a:buChar char="●"/>
            </a:pPr>
            <a:r>
              <a:rPr b="0" i="0" lang="en" sz="1467" u="none" cap="none" strike="noStrike">
                <a:solidFill>
                  <a:srgbClr val="323F4F"/>
                </a:solidFill>
                <a:highlight>
                  <a:srgbClr val="FFFFFF"/>
                </a:highlight>
                <a:latin typeface="Montserrat"/>
                <a:ea typeface="Montserrat"/>
                <a:cs typeface="Montserrat"/>
                <a:sym typeface="Montserrat"/>
              </a:rPr>
              <a:t>text, </a:t>
            </a:r>
            <a:endParaRPr b="0"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15000"/>
              </a:lnSpc>
              <a:spcBef>
                <a:spcPts val="0"/>
              </a:spcBef>
              <a:spcAft>
                <a:spcPts val="0"/>
              </a:spcAft>
              <a:buClr>
                <a:srgbClr val="333333"/>
              </a:buClr>
              <a:buSzPts val="1100"/>
              <a:buFont typeface="Montserrat"/>
              <a:buChar char="●"/>
            </a:pPr>
            <a:r>
              <a:rPr b="0" i="0" lang="en" sz="1467" u="none" cap="none" strike="noStrike">
                <a:solidFill>
                  <a:srgbClr val="323F4F"/>
                </a:solidFill>
                <a:highlight>
                  <a:srgbClr val="FFFFFF"/>
                </a:highlight>
                <a:latin typeface="Montserrat"/>
                <a:ea typeface="Montserrat"/>
                <a:cs typeface="Montserrat"/>
                <a:sym typeface="Montserrat"/>
              </a:rPr>
              <a:t>video, </a:t>
            </a:r>
            <a:endParaRPr b="0"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15000"/>
              </a:lnSpc>
              <a:spcBef>
                <a:spcPts val="0"/>
              </a:spcBef>
              <a:spcAft>
                <a:spcPts val="0"/>
              </a:spcAft>
              <a:buClr>
                <a:srgbClr val="333333"/>
              </a:buClr>
              <a:buSzPts val="1100"/>
              <a:buFont typeface="Montserrat"/>
              <a:buChar char="●"/>
            </a:pPr>
            <a:r>
              <a:rPr b="0" i="0" lang="en" sz="1467" u="none" cap="none" strike="noStrike">
                <a:solidFill>
                  <a:srgbClr val="323F4F"/>
                </a:solidFill>
                <a:highlight>
                  <a:srgbClr val="FFFFFF"/>
                </a:highlight>
                <a:latin typeface="Montserrat"/>
                <a:ea typeface="Montserrat"/>
                <a:cs typeface="Montserrat"/>
                <a:sym typeface="Montserrat"/>
              </a:rPr>
              <a:t>PDF</a:t>
            </a:r>
            <a:endParaRPr b="0" i="0" sz="1467" u="none" cap="none" strike="noStrike">
              <a:solidFill>
                <a:srgbClr val="323F4F"/>
              </a:solidFill>
              <a:highlight>
                <a:srgbClr val="FFFFFF"/>
              </a:highlight>
              <a:latin typeface="Montserrat"/>
              <a:ea typeface="Montserrat"/>
              <a:cs typeface="Montserrat"/>
              <a:sym typeface="Montserrat"/>
            </a:endParaRPr>
          </a:p>
        </p:txBody>
      </p:sp>
      <p:sp>
        <p:nvSpPr>
          <p:cNvPr id="312" name="Google Shape;312;p84"/>
          <p:cNvSpPr txBox="1"/>
          <p:nvPr/>
        </p:nvSpPr>
        <p:spPr>
          <a:xfrm>
            <a:off x="739067" y="2007051"/>
            <a:ext cx="6947600" cy="492402"/>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 sz="1600" u="none" cap="none" strike="noStrike">
                <a:solidFill>
                  <a:srgbClr val="323F4F"/>
                </a:solidFill>
                <a:latin typeface="Montserrat"/>
                <a:ea typeface="Montserrat"/>
                <a:cs typeface="Montserrat"/>
                <a:sym typeface="Montserrat"/>
              </a:rPr>
              <a:t>Unstructured Data</a:t>
            </a:r>
            <a:endParaRPr b="1" i="0" sz="1600" u="none" cap="none" strike="noStrike">
              <a:solidFill>
                <a:srgbClr val="323F4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85"/>
          <p:cNvPicPr preferRelativeResize="0"/>
          <p:nvPr/>
        </p:nvPicPr>
        <p:blipFill rotWithShape="1">
          <a:blip r:embed="rId3">
            <a:alphaModFix/>
          </a:blip>
          <a:srcRect b="0" l="0" r="0" t="0"/>
          <a:stretch/>
        </p:blipFill>
        <p:spPr>
          <a:xfrm>
            <a:off x="7606300" y="1351971"/>
            <a:ext cx="3492200" cy="4594403"/>
          </a:xfrm>
          <a:prstGeom prst="rect">
            <a:avLst/>
          </a:prstGeom>
          <a:noFill/>
          <a:ln>
            <a:noFill/>
          </a:ln>
        </p:spPr>
      </p:pic>
      <p:sp>
        <p:nvSpPr>
          <p:cNvPr id="318" name="Google Shape;318;p85"/>
          <p:cNvSpPr txBox="1"/>
          <p:nvPr/>
        </p:nvSpPr>
        <p:spPr>
          <a:xfrm>
            <a:off x="696400" y="2252667"/>
            <a:ext cx="5417200" cy="3925906"/>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0" i="0" lang="en" sz="1467" u="none" cap="none" strike="noStrike">
                <a:solidFill>
                  <a:srgbClr val="323F4F"/>
                </a:solidFill>
                <a:highlight>
                  <a:srgbClr val="FFFFFF"/>
                </a:highlight>
                <a:latin typeface="Montserrat"/>
                <a:ea typeface="Montserrat"/>
                <a:cs typeface="Montserrat"/>
                <a:sym typeface="Montserrat"/>
              </a:rPr>
              <a:t>Kumpulan data yang mengandung format data terstruktur dan data tidak terstruktur. Lebih tepatnya jembatan antara data terstruktur dan tidak terstruktur. Data ini tidak memiliki model data yang telah ditentukan sebelumnya dan lebih kompleks daripada data terstruktur, namun lebih mudah disimpan daripada data tidak terstruktur. </a:t>
            </a:r>
            <a:endParaRPr b="0" i="0" sz="1467" u="none" cap="none" strike="noStrike">
              <a:solidFill>
                <a:srgbClr val="323F4F"/>
              </a:solidFill>
              <a:highlight>
                <a:srgbClr val="FFFFFF"/>
              </a:highlight>
              <a:latin typeface="Montserrat"/>
              <a:ea typeface="Montserrat"/>
              <a:cs typeface="Montserrat"/>
              <a:sym typeface="Montserrat"/>
            </a:endParaRPr>
          </a:p>
          <a:p>
            <a:pPr indent="0" lvl="0" marL="0" marR="0" rtl="0" algn="l">
              <a:lnSpc>
                <a:spcPct val="115000"/>
              </a:lnSpc>
              <a:spcBef>
                <a:spcPts val="1067"/>
              </a:spcBef>
              <a:spcAft>
                <a:spcPts val="0"/>
              </a:spcAft>
              <a:buNone/>
            </a:pPr>
            <a:r>
              <a:rPr b="1" i="0" lang="en" sz="1467" u="none" cap="none" strike="noStrike">
                <a:solidFill>
                  <a:srgbClr val="323F4F"/>
                </a:solidFill>
                <a:highlight>
                  <a:srgbClr val="FFFFFF"/>
                </a:highlight>
                <a:latin typeface="Montserrat"/>
                <a:ea typeface="Montserrat"/>
                <a:cs typeface="Montserrat"/>
                <a:sym typeface="Montserrat"/>
              </a:rPr>
              <a:t>Contoh data semi terstruktur yaitu:</a:t>
            </a:r>
            <a:endParaRPr b="1"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15000"/>
              </a:lnSpc>
              <a:spcBef>
                <a:spcPts val="1067"/>
              </a:spcBef>
              <a:spcAft>
                <a:spcPts val="0"/>
              </a:spcAft>
              <a:buClr>
                <a:srgbClr val="333333"/>
              </a:buClr>
              <a:buSzPts val="1100"/>
              <a:buFont typeface="Montserrat"/>
              <a:buChar char="●"/>
            </a:pPr>
            <a:r>
              <a:rPr b="0" i="0" lang="en" sz="1467" u="none" cap="none" strike="noStrike">
                <a:solidFill>
                  <a:srgbClr val="323F4F"/>
                </a:solidFill>
                <a:highlight>
                  <a:srgbClr val="FFFFFF"/>
                </a:highlight>
                <a:latin typeface="Montserrat"/>
                <a:ea typeface="Montserrat"/>
                <a:cs typeface="Montserrat"/>
                <a:sym typeface="Montserrat"/>
              </a:rPr>
              <a:t>JSON</a:t>
            </a:r>
            <a:endParaRPr b="0"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15000"/>
              </a:lnSpc>
              <a:spcBef>
                <a:spcPts val="0"/>
              </a:spcBef>
              <a:spcAft>
                <a:spcPts val="0"/>
              </a:spcAft>
              <a:buClr>
                <a:srgbClr val="333333"/>
              </a:buClr>
              <a:buSzPts val="1100"/>
              <a:buFont typeface="Montserrat"/>
              <a:buChar char="●"/>
            </a:pPr>
            <a:r>
              <a:rPr b="0" i="0" lang="en" sz="1467" u="none" cap="none" strike="noStrike">
                <a:solidFill>
                  <a:srgbClr val="323F4F"/>
                </a:solidFill>
                <a:highlight>
                  <a:srgbClr val="FFFFFF"/>
                </a:highlight>
                <a:latin typeface="Montserrat"/>
                <a:ea typeface="Montserrat"/>
                <a:cs typeface="Montserrat"/>
                <a:sym typeface="Montserrat"/>
              </a:rPr>
              <a:t>XML</a:t>
            </a:r>
            <a:endParaRPr b="0" i="0" sz="1467" u="none" cap="none" strike="noStrike">
              <a:solidFill>
                <a:srgbClr val="323F4F"/>
              </a:solidFill>
              <a:highlight>
                <a:srgbClr val="FFFFFF"/>
              </a:highlight>
              <a:latin typeface="Montserrat"/>
              <a:ea typeface="Montserrat"/>
              <a:cs typeface="Montserrat"/>
              <a:sym typeface="Montserrat"/>
            </a:endParaRPr>
          </a:p>
          <a:p>
            <a:pPr indent="-397922" lvl="0" marL="609585" marR="0" rtl="0" algn="l">
              <a:lnSpc>
                <a:spcPct val="115000"/>
              </a:lnSpc>
              <a:spcBef>
                <a:spcPts val="0"/>
              </a:spcBef>
              <a:spcAft>
                <a:spcPts val="0"/>
              </a:spcAft>
              <a:buClr>
                <a:srgbClr val="333333"/>
              </a:buClr>
              <a:buSzPts val="1100"/>
              <a:buFont typeface="Montserrat"/>
              <a:buChar char="●"/>
            </a:pPr>
            <a:r>
              <a:rPr b="0" i="0" lang="en" sz="1467" u="none" cap="none" strike="noStrike">
                <a:solidFill>
                  <a:srgbClr val="323F4F"/>
                </a:solidFill>
                <a:highlight>
                  <a:srgbClr val="FFFFFF"/>
                </a:highlight>
                <a:latin typeface="Montserrat"/>
                <a:ea typeface="Montserrat"/>
                <a:cs typeface="Montserrat"/>
                <a:sym typeface="Montserrat"/>
              </a:rPr>
              <a:t>Zip</a:t>
            </a:r>
            <a:endParaRPr b="0" i="0" sz="1467" u="none" cap="none" strike="noStrike">
              <a:solidFill>
                <a:srgbClr val="323F4F"/>
              </a:solidFill>
              <a:highlight>
                <a:srgbClr val="FFFFFF"/>
              </a:highlight>
              <a:latin typeface="Montserrat"/>
              <a:ea typeface="Montserrat"/>
              <a:cs typeface="Montserrat"/>
              <a:sym typeface="Montserrat"/>
            </a:endParaRPr>
          </a:p>
          <a:p>
            <a:pPr indent="0" lvl="0" marL="609585" marR="0" rtl="0" algn="l">
              <a:lnSpc>
                <a:spcPct val="115000"/>
              </a:lnSpc>
              <a:spcBef>
                <a:spcPts val="1067"/>
              </a:spcBef>
              <a:spcAft>
                <a:spcPts val="1067"/>
              </a:spcAft>
              <a:buNone/>
            </a:pPr>
            <a:r>
              <a:t/>
            </a:r>
            <a:endParaRPr b="0" i="0" sz="1467" u="none" cap="none" strike="noStrike">
              <a:solidFill>
                <a:srgbClr val="323F4F"/>
              </a:solidFill>
              <a:highlight>
                <a:srgbClr val="FFFFFF"/>
              </a:highlight>
              <a:latin typeface="Montserrat"/>
              <a:ea typeface="Montserrat"/>
              <a:cs typeface="Montserrat"/>
              <a:sym typeface="Montserrat"/>
            </a:endParaRPr>
          </a:p>
        </p:txBody>
      </p:sp>
      <p:sp>
        <p:nvSpPr>
          <p:cNvPr id="319" name="Google Shape;319;p85"/>
          <p:cNvSpPr txBox="1"/>
          <p:nvPr/>
        </p:nvSpPr>
        <p:spPr>
          <a:xfrm>
            <a:off x="719823" y="1532967"/>
            <a:ext cx="6947600" cy="492402"/>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 sz="1600" u="none" cap="none" strike="noStrike">
                <a:solidFill>
                  <a:srgbClr val="323F4F"/>
                </a:solidFill>
                <a:latin typeface="Montserrat"/>
                <a:ea typeface="Montserrat"/>
                <a:cs typeface="Montserrat"/>
                <a:sym typeface="Montserrat"/>
              </a:rPr>
              <a:t>Semi-structured Data</a:t>
            </a:r>
            <a:endParaRPr b="1" i="0" sz="1600" u="none" cap="none" strike="noStrike">
              <a:solidFill>
                <a:srgbClr val="323F4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2"/>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Row Data</a:t>
            </a:r>
            <a:endParaRPr/>
          </a:p>
        </p:txBody>
      </p:sp>
      <p:sp>
        <p:nvSpPr>
          <p:cNvPr id="325" name="Google Shape;325;p22"/>
          <p:cNvSpPr txBox="1"/>
          <p:nvPr>
            <p:ph idx="1" type="body"/>
          </p:nvPr>
        </p:nvSpPr>
        <p:spPr>
          <a:xfrm>
            <a:off x="415600" y="1356967"/>
            <a:ext cx="11360800" cy="4555200"/>
          </a:xfrm>
          <a:prstGeom prst="rect">
            <a:avLst/>
          </a:prstGeom>
          <a:noFill/>
          <a:ln>
            <a:noFill/>
          </a:ln>
        </p:spPr>
        <p:txBody>
          <a:bodyPr anchorCtr="0" anchor="t" bIns="121900" lIns="121900" spcFirstLastPara="1" rIns="121900" wrap="square" tIns="121900">
            <a:normAutofit/>
          </a:bodyPr>
          <a:lstStyle/>
          <a:p>
            <a:pPr indent="-448720" lvl="0" marL="609585" rtl="0" algn="l">
              <a:lnSpc>
                <a:spcPct val="150000"/>
              </a:lnSpc>
              <a:spcBef>
                <a:spcPts val="0"/>
              </a:spcBef>
              <a:spcAft>
                <a:spcPts val="0"/>
              </a:spcAft>
              <a:buClr>
                <a:schemeClr val="dk1"/>
              </a:buClr>
              <a:buSzPts val="1700"/>
              <a:buChar char="●"/>
            </a:pPr>
            <a:r>
              <a:rPr lang="en" sz="2267"/>
              <a:t>Satu kesatuan data pada suatu table disebut sebagai satu baris data (</a:t>
            </a:r>
            <a:r>
              <a:rPr b="1" lang="en" sz="2267"/>
              <a:t>row</a:t>
            </a:r>
            <a:r>
              <a:rPr lang="en" sz="2267"/>
              <a:t>)</a:t>
            </a:r>
            <a:endParaRPr sz="2267"/>
          </a:p>
          <a:p>
            <a:pPr indent="-448720" lvl="0" marL="609585" rtl="0" algn="l">
              <a:lnSpc>
                <a:spcPct val="150000"/>
              </a:lnSpc>
              <a:spcBef>
                <a:spcPts val="0"/>
              </a:spcBef>
              <a:spcAft>
                <a:spcPts val="0"/>
              </a:spcAft>
              <a:buClr>
                <a:schemeClr val="dk1"/>
              </a:buClr>
              <a:buSzPts val="1700"/>
              <a:buChar char="●"/>
            </a:pPr>
            <a:r>
              <a:rPr lang="en" sz="2267"/>
              <a:t>Satu </a:t>
            </a:r>
            <a:r>
              <a:rPr b="1" lang="en" sz="2267"/>
              <a:t>row</a:t>
            </a:r>
            <a:r>
              <a:rPr lang="en" sz="2267"/>
              <a:t> disebut juga sebagai satu record</a:t>
            </a:r>
            <a:endParaRPr sz="2267"/>
          </a:p>
          <a:p>
            <a:pPr indent="-448720" lvl="0" marL="609585" rtl="0" algn="l">
              <a:lnSpc>
                <a:spcPct val="150000"/>
              </a:lnSpc>
              <a:spcBef>
                <a:spcPts val="0"/>
              </a:spcBef>
              <a:spcAft>
                <a:spcPts val="0"/>
              </a:spcAft>
              <a:buClr>
                <a:schemeClr val="dk1"/>
              </a:buClr>
              <a:buSzPts val="1700"/>
              <a:buChar char="●"/>
            </a:pPr>
            <a:r>
              <a:rPr lang="en" sz="2267"/>
              <a:t>Satu table terdiri dari banyak baris data (</a:t>
            </a:r>
            <a:r>
              <a:rPr b="1" lang="en" sz="2267"/>
              <a:t>rows</a:t>
            </a:r>
            <a:r>
              <a:rPr lang="en" sz="2267"/>
              <a:t>)</a:t>
            </a:r>
            <a:endParaRPr sz="2267"/>
          </a:p>
          <a:p>
            <a:pPr indent="0" lvl="0" marL="0" rtl="0" algn="l">
              <a:lnSpc>
                <a:spcPct val="150000"/>
              </a:lnSpc>
              <a:spcBef>
                <a:spcPts val="1600"/>
              </a:spcBef>
              <a:spcAft>
                <a:spcPts val="1600"/>
              </a:spcAft>
              <a:buClr>
                <a:schemeClr val="dk1"/>
              </a:buClr>
              <a:buSzPts val="1800"/>
              <a:buNone/>
            </a:pPr>
            <a:r>
              <a:t/>
            </a:r>
            <a:endParaRPr sz="2267"/>
          </a:p>
        </p:txBody>
      </p:sp>
      <p:pic>
        <p:nvPicPr>
          <p:cNvPr id="326" name="Google Shape;326;p22"/>
          <p:cNvPicPr preferRelativeResize="0"/>
          <p:nvPr/>
        </p:nvPicPr>
        <p:blipFill rotWithShape="1">
          <a:blip r:embed="rId3">
            <a:alphaModFix/>
          </a:blip>
          <a:srcRect b="0" l="0" r="0" t="0"/>
          <a:stretch/>
        </p:blipFill>
        <p:spPr>
          <a:xfrm>
            <a:off x="838200" y="3309933"/>
            <a:ext cx="10515600" cy="2438400"/>
          </a:xfrm>
          <a:prstGeom prst="rect">
            <a:avLst/>
          </a:prstGeom>
          <a:noFill/>
          <a:ln cap="flat" cmpd="sng" w="9525">
            <a:solidFill>
              <a:schemeClr val="dk2"/>
            </a:solidFill>
            <a:prstDash val="solid"/>
            <a:round/>
            <a:headEnd len="sm" w="sm" type="none"/>
            <a:tailEnd len="sm" w="sm" type="none"/>
          </a:ln>
        </p:spPr>
      </p:pic>
      <p:sp>
        <p:nvSpPr>
          <p:cNvPr id="327" name="Google Shape;327;p22"/>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3"/>
          <p:cNvSpPr txBox="1"/>
          <p:nvPr>
            <p:ph type="title"/>
          </p:nvPr>
        </p:nvSpPr>
        <p:spPr>
          <a:xfrm>
            <a:off x="415600" y="401367"/>
            <a:ext cx="117764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Soal Praktek: Pembuatan Objek Database dengan </a:t>
            </a:r>
            <a:r>
              <a:rPr lang="en">
                <a:solidFill>
                  <a:schemeClr val="accent5"/>
                </a:solidFill>
              </a:rPr>
              <a:t>DBeaver</a:t>
            </a:r>
            <a:endParaRPr>
              <a:solidFill>
                <a:schemeClr val="accent5"/>
              </a:solidFill>
            </a:endParaRPr>
          </a:p>
        </p:txBody>
      </p:sp>
      <p:sp>
        <p:nvSpPr>
          <p:cNvPr id="333" name="Google Shape;333;p23"/>
          <p:cNvSpPr txBox="1"/>
          <p:nvPr>
            <p:ph idx="1" type="body"/>
          </p:nvPr>
        </p:nvSpPr>
        <p:spPr>
          <a:xfrm>
            <a:off x="415600" y="1356967"/>
            <a:ext cx="11360800" cy="2345200"/>
          </a:xfrm>
          <a:prstGeom prst="rect">
            <a:avLst/>
          </a:prstGeom>
          <a:noFill/>
          <a:ln>
            <a:noFill/>
          </a:ln>
        </p:spPr>
        <p:txBody>
          <a:bodyPr anchorCtr="0" anchor="t" bIns="121900" lIns="121900" spcFirstLastPara="1" rIns="121900" wrap="square" tIns="121900">
            <a:normAutofit lnSpcReduction="10000"/>
          </a:bodyPr>
          <a:lstStyle/>
          <a:p>
            <a:pPr indent="0" lvl="0" marL="0" rtl="0" algn="l">
              <a:lnSpc>
                <a:spcPct val="150000"/>
              </a:lnSpc>
              <a:spcBef>
                <a:spcPts val="0"/>
              </a:spcBef>
              <a:spcAft>
                <a:spcPts val="0"/>
              </a:spcAft>
              <a:buClr>
                <a:schemeClr val="dk1"/>
              </a:buClr>
              <a:buSzPts val="1800"/>
              <a:buNone/>
            </a:pPr>
            <a:r>
              <a:rPr lang="en" sz="2000"/>
              <a:t>Buatlah objek-objek database berikut menggunakan aplikasi DBeaver, dan dilakukan dengan bimbingan mentor </a:t>
            </a:r>
            <a:endParaRPr sz="2000"/>
          </a:p>
          <a:p>
            <a:pPr indent="-423323" lvl="0" marL="609585" rtl="0" algn="l">
              <a:lnSpc>
                <a:spcPct val="150000"/>
              </a:lnSpc>
              <a:spcBef>
                <a:spcPts val="0"/>
              </a:spcBef>
              <a:spcAft>
                <a:spcPts val="0"/>
              </a:spcAft>
              <a:buClr>
                <a:schemeClr val="dk1"/>
              </a:buClr>
              <a:buSzPts val="1400"/>
              <a:buChar char="●"/>
            </a:pPr>
            <a:r>
              <a:rPr lang="en" sz="1867"/>
              <a:t>Praktek #1: Pembuatan objek </a:t>
            </a:r>
            <a:r>
              <a:rPr i="1" lang="en" sz="1867"/>
              <a:t>database</a:t>
            </a:r>
            <a:r>
              <a:rPr lang="en" sz="1867"/>
              <a:t> bernama </a:t>
            </a:r>
            <a:r>
              <a:rPr b="1" lang="en" sz="1867"/>
              <a:t>dqlabpraktek</a:t>
            </a:r>
            <a:endParaRPr b="1" sz="1867"/>
          </a:p>
          <a:p>
            <a:pPr indent="-423323" lvl="0" marL="609585" rtl="0" algn="l">
              <a:lnSpc>
                <a:spcPct val="150000"/>
              </a:lnSpc>
              <a:spcBef>
                <a:spcPts val="0"/>
              </a:spcBef>
              <a:spcAft>
                <a:spcPts val="0"/>
              </a:spcAft>
              <a:buClr>
                <a:schemeClr val="dk1"/>
              </a:buClr>
              <a:buSzPts val="1400"/>
              <a:buChar char="●"/>
            </a:pPr>
            <a:r>
              <a:rPr lang="en" sz="1867"/>
              <a:t>Praktek #2: Pembuatan objek </a:t>
            </a:r>
            <a:r>
              <a:rPr i="1" lang="en" sz="1867"/>
              <a:t>table</a:t>
            </a:r>
            <a:r>
              <a:rPr lang="en" sz="1867"/>
              <a:t> bernama </a:t>
            </a:r>
            <a:r>
              <a:rPr b="1" lang="en" sz="1867"/>
              <a:t>dqlabmember</a:t>
            </a:r>
            <a:endParaRPr b="1" sz="1867"/>
          </a:p>
          <a:p>
            <a:pPr indent="-423323" lvl="0" marL="609585" rtl="0" algn="l">
              <a:lnSpc>
                <a:spcPct val="150000"/>
              </a:lnSpc>
              <a:spcBef>
                <a:spcPts val="0"/>
              </a:spcBef>
              <a:spcAft>
                <a:spcPts val="0"/>
              </a:spcAft>
              <a:buClr>
                <a:schemeClr val="dk1"/>
              </a:buClr>
              <a:buSzPts val="1400"/>
              <a:buChar char="●"/>
            </a:pPr>
            <a:r>
              <a:rPr lang="en" sz="1867"/>
              <a:t>Praktek #3: Pembuatan objek </a:t>
            </a:r>
            <a:r>
              <a:rPr i="1" lang="en" sz="1867"/>
              <a:t>column</a:t>
            </a:r>
            <a:r>
              <a:rPr lang="en" sz="1867"/>
              <a:t> pada table </a:t>
            </a:r>
            <a:r>
              <a:rPr b="1" lang="en" sz="1867"/>
              <a:t>dqlabmember</a:t>
            </a:r>
            <a:r>
              <a:rPr lang="en" sz="1867"/>
              <a:t> dengan rincian berikut:</a:t>
            </a:r>
            <a:endParaRPr b="1" sz="1867"/>
          </a:p>
        </p:txBody>
      </p:sp>
      <p:graphicFrame>
        <p:nvGraphicFramePr>
          <p:cNvPr id="334" name="Google Shape;334;p23"/>
          <p:cNvGraphicFramePr/>
          <p:nvPr/>
        </p:nvGraphicFramePr>
        <p:xfrm>
          <a:off x="1169967" y="3702173"/>
          <a:ext cx="3000000" cy="3000000"/>
        </p:xfrm>
        <a:graphic>
          <a:graphicData uri="http://schemas.openxmlformats.org/drawingml/2006/table">
            <a:tbl>
              <a:tblPr>
                <a:noFill/>
                <a:tableStyleId>{CD926F00-251B-4442-B902-9FABDD2C0F85}</a:tableStyleId>
              </a:tblPr>
              <a:tblGrid>
                <a:gridCol w="991000"/>
                <a:gridCol w="2175125"/>
                <a:gridCol w="2128275"/>
              </a:tblGrid>
              <a:tr h="457150">
                <a:tc>
                  <a:txBody>
                    <a:bodyPr/>
                    <a:lstStyle/>
                    <a:p>
                      <a:pPr indent="0" lvl="0" marL="0" marR="0" rtl="0" algn="l">
                        <a:lnSpc>
                          <a:spcPct val="100000"/>
                        </a:lnSpc>
                        <a:spcBef>
                          <a:spcPts val="0"/>
                        </a:spcBef>
                        <a:spcAft>
                          <a:spcPts val="0"/>
                        </a:spcAft>
                        <a:buClr>
                          <a:schemeClr val="lt1"/>
                        </a:buClr>
                        <a:buSzPts val="1400"/>
                        <a:buFont typeface="Calibri"/>
                        <a:buNone/>
                      </a:pPr>
                      <a:r>
                        <a:rPr b="1" lang="en" sz="1400" u="none" cap="none" strike="noStrike">
                          <a:solidFill>
                            <a:schemeClr val="lt1"/>
                          </a:solidFill>
                        </a:rPr>
                        <a:t>No</a:t>
                      </a:r>
                      <a:endParaRPr b="1" sz="1400" u="none" cap="none" strike="noStrike">
                        <a:solidFill>
                          <a:schemeClr val="lt1"/>
                        </a:solidFill>
                      </a:endParaRPr>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c>
                  <a:txBody>
                    <a:bodyPr/>
                    <a:lstStyle/>
                    <a:p>
                      <a:pPr indent="0" lvl="0" marL="0" marR="0" rtl="0" algn="l">
                        <a:lnSpc>
                          <a:spcPct val="100000"/>
                        </a:lnSpc>
                        <a:spcBef>
                          <a:spcPts val="0"/>
                        </a:spcBef>
                        <a:spcAft>
                          <a:spcPts val="0"/>
                        </a:spcAft>
                        <a:buClr>
                          <a:schemeClr val="lt1"/>
                        </a:buClr>
                        <a:buSzPts val="1400"/>
                        <a:buFont typeface="Calibri"/>
                        <a:buNone/>
                      </a:pPr>
                      <a:r>
                        <a:rPr b="1" lang="en" sz="1400" u="none" cap="none" strike="noStrike">
                          <a:solidFill>
                            <a:schemeClr val="lt1"/>
                          </a:solidFill>
                        </a:rPr>
                        <a:t>Nama column</a:t>
                      </a:r>
                      <a:endParaRPr b="1" sz="1400" u="none" cap="none" strike="noStrike">
                        <a:solidFill>
                          <a:schemeClr val="lt1"/>
                        </a:solidFill>
                      </a:endParaRPr>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c>
                  <a:txBody>
                    <a:bodyPr/>
                    <a:lstStyle/>
                    <a:p>
                      <a:pPr indent="0" lvl="0" marL="0" marR="0" rtl="0" algn="l">
                        <a:lnSpc>
                          <a:spcPct val="100000"/>
                        </a:lnSpc>
                        <a:spcBef>
                          <a:spcPts val="0"/>
                        </a:spcBef>
                        <a:spcAft>
                          <a:spcPts val="0"/>
                        </a:spcAft>
                        <a:buClr>
                          <a:schemeClr val="lt1"/>
                        </a:buClr>
                        <a:buSzPts val="1400"/>
                        <a:buFont typeface="Calibri"/>
                        <a:buNone/>
                      </a:pPr>
                      <a:r>
                        <a:rPr b="1" lang="en" sz="1400" u="none" cap="none" strike="noStrike">
                          <a:solidFill>
                            <a:schemeClr val="lt1"/>
                          </a:solidFill>
                        </a:rPr>
                        <a:t>Tipe data</a:t>
                      </a:r>
                      <a:endParaRPr b="1" sz="1400" u="none" cap="none" strike="noStrike">
                        <a:solidFill>
                          <a:schemeClr val="lt1"/>
                        </a:solidFill>
                      </a:endParaRPr>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0B5394"/>
                    </a:solidFill>
                  </a:tcPr>
                </a:tc>
              </a:tr>
              <a:tr h="457150">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1</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member_id</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varchar(10)</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r h="457150">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2</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DAEEFF"/>
                    </a:solidFill>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username</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DAEEFF"/>
                    </a:solidFill>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varchar(20)</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DAEEFF"/>
                    </a:solidFill>
                  </a:tcPr>
                </a:tc>
              </a:tr>
              <a:tr h="457150">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3</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nama</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varchar(100)</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tcPr>
                </a:tc>
              </a:tr>
              <a:tr h="457150">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4</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DAEEFF"/>
                    </a:solidFill>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tanggal_lahir</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DAEEFF"/>
                    </a:solidFill>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datetime</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DAEEFF"/>
                    </a:solidFill>
                  </a:tcPr>
                </a:tc>
              </a:tr>
              <a:tr h="457150">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5</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angka_favorit</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400"/>
                        <a:buFont typeface="Calibri"/>
                        <a:buNone/>
                      </a:pPr>
                      <a:r>
                        <a:rPr lang="en" sz="1400" u="none" cap="none" strike="noStrike"/>
                        <a:t>integer</a:t>
                      </a:r>
                      <a:endParaRPr sz="1400" u="none" cap="none" strike="noStrike"/>
                    </a:p>
                  </a:txBody>
                  <a:tcPr marT="121900" marB="121900" marR="121900" marL="121900">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chemeClr val="lt1"/>
                    </a:solidFill>
                  </a:tcPr>
                </a:tc>
              </a:tr>
            </a:tbl>
          </a:graphicData>
        </a:graphic>
      </p:graphicFrame>
      <p:sp>
        <p:nvSpPr>
          <p:cNvPr id="335" name="Google Shape;335;p2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4"/>
          <p:cNvSpPr txBox="1"/>
          <p:nvPr>
            <p:ph type="title"/>
          </p:nvPr>
        </p:nvSpPr>
        <p:spPr>
          <a:xfrm>
            <a:off x="415600" y="401367"/>
            <a:ext cx="117764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Menyalakan MySQL dengan XAMPP</a:t>
            </a:r>
            <a:endParaRPr/>
          </a:p>
        </p:txBody>
      </p:sp>
      <p:pic>
        <p:nvPicPr>
          <p:cNvPr id="341" name="Google Shape;341;p24"/>
          <p:cNvPicPr preferRelativeResize="0"/>
          <p:nvPr/>
        </p:nvPicPr>
        <p:blipFill rotWithShape="1">
          <a:blip r:embed="rId3">
            <a:alphaModFix/>
          </a:blip>
          <a:srcRect b="0" l="0" r="0" t="0"/>
          <a:stretch/>
        </p:blipFill>
        <p:spPr>
          <a:xfrm>
            <a:off x="594101" y="1512301"/>
            <a:ext cx="5235167" cy="1916700"/>
          </a:xfrm>
          <a:prstGeom prst="rect">
            <a:avLst/>
          </a:prstGeom>
          <a:noFill/>
          <a:ln cap="flat" cmpd="sng" w="9525">
            <a:solidFill>
              <a:schemeClr val="dk2"/>
            </a:solidFill>
            <a:prstDash val="solid"/>
            <a:round/>
            <a:headEnd len="sm" w="sm" type="none"/>
            <a:tailEnd len="sm" w="sm" type="none"/>
          </a:ln>
        </p:spPr>
      </p:pic>
      <p:sp>
        <p:nvSpPr>
          <p:cNvPr id="342" name="Google Shape;342;p24"/>
          <p:cNvSpPr txBox="1"/>
          <p:nvPr>
            <p:ph idx="1" type="body"/>
          </p:nvPr>
        </p:nvSpPr>
        <p:spPr>
          <a:xfrm>
            <a:off x="594100" y="3696033"/>
            <a:ext cx="5308800" cy="2427200"/>
          </a:xfrm>
          <a:prstGeom prst="rect">
            <a:avLst/>
          </a:prstGeom>
          <a:noFill/>
          <a:ln>
            <a:noFill/>
          </a:ln>
        </p:spPr>
        <p:txBody>
          <a:bodyPr anchorCtr="0" anchor="t" bIns="121900" lIns="121900" spcFirstLastPara="1" rIns="121900" wrap="square" tIns="121900">
            <a:normAutofit/>
          </a:bodyPr>
          <a:lstStyle/>
          <a:p>
            <a:pPr indent="0" lvl="0" marL="0" rtl="0" algn="l">
              <a:lnSpc>
                <a:spcPct val="150000"/>
              </a:lnSpc>
              <a:spcBef>
                <a:spcPts val="0"/>
              </a:spcBef>
              <a:spcAft>
                <a:spcPts val="1600"/>
              </a:spcAft>
              <a:buClr>
                <a:schemeClr val="dk1"/>
              </a:buClr>
              <a:buSzPts val="1800"/>
              <a:buNone/>
            </a:pPr>
            <a:r>
              <a:rPr lang="en" sz="2000"/>
              <a:t>Pastikan sebelum Anda menjalankan praktek berikut ini, pastikan MySQL telah nyala di paket XAMPP dan DBeaver telah bisa melakukan koneksi ke MySQL server.</a:t>
            </a:r>
            <a:endParaRPr sz="2000"/>
          </a:p>
        </p:txBody>
      </p:sp>
      <p:sp>
        <p:nvSpPr>
          <p:cNvPr id="343" name="Google Shape;343;p2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5"/>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p>
            <a:pPr indent="0" lvl="0" marL="0" rtl="0" algn="ctr">
              <a:lnSpc>
                <a:spcPct val="90000"/>
              </a:lnSpc>
              <a:spcBef>
                <a:spcPts val="0"/>
              </a:spcBef>
              <a:spcAft>
                <a:spcPts val="0"/>
              </a:spcAft>
              <a:buClr>
                <a:schemeClr val="dk1"/>
              </a:buClr>
              <a:buSzPts val="3600"/>
              <a:buFont typeface="Calibri"/>
              <a:buNone/>
            </a:pPr>
            <a:r>
              <a:rPr lang="en"/>
              <a:t>Praktek #1</a:t>
            </a:r>
            <a:endParaRPr/>
          </a:p>
        </p:txBody>
      </p:sp>
      <p:sp>
        <p:nvSpPr>
          <p:cNvPr id="349" name="Google Shape;349;p25"/>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6"/>
          <p:cNvSpPr txBox="1"/>
          <p:nvPr>
            <p:ph type="title"/>
          </p:nvPr>
        </p:nvSpPr>
        <p:spPr>
          <a:xfrm>
            <a:off x="506100" y="66284"/>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#1: Pembuatan Objek Database </a:t>
            </a:r>
            <a:r>
              <a:rPr b="1" lang="en"/>
              <a:t>dqlabpraktek</a:t>
            </a:r>
            <a:endParaRPr b="1"/>
          </a:p>
        </p:txBody>
      </p:sp>
      <p:pic>
        <p:nvPicPr>
          <p:cNvPr id="355" name="Google Shape;355;p26"/>
          <p:cNvPicPr preferRelativeResize="0"/>
          <p:nvPr/>
        </p:nvPicPr>
        <p:blipFill rotWithShape="1">
          <a:blip r:embed="rId3">
            <a:alphaModFix/>
          </a:blip>
          <a:srcRect b="4570" l="0" r="2855" t="0"/>
          <a:stretch/>
        </p:blipFill>
        <p:spPr>
          <a:xfrm>
            <a:off x="1135067" y="1391000"/>
            <a:ext cx="5255500" cy="1417933"/>
          </a:xfrm>
          <a:prstGeom prst="rect">
            <a:avLst/>
          </a:prstGeom>
          <a:noFill/>
          <a:ln cap="flat" cmpd="sng" w="9525">
            <a:solidFill>
              <a:schemeClr val="dk1"/>
            </a:solidFill>
            <a:prstDash val="solid"/>
            <a:round/>
            <a:headEnd len="sm" w="sm" type="none"/>
            <a:tailEnd len="sm" w="sm" type="none"/>
          </a:ln>
        </p:spPr>
      </p:pic>
      <p:sp>
        <p:nvSpPr>
          <p:cNvPr id="356" name="Google Shape;356;p26"/>
          <p:cNvSpPr/>
          <p:nvPr/>
        </p:nvSpPr>
        <p:spPr>
          <a:xfrm>
            <a:off x="1212417" y="1614500"/>
            <a:ext cx="51008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357" name="Google Shape;357;p26"/>
          <p:cNvPicPr preferRelativeResize="0"/>
          <p:nvPr/>
        </p:nvPicPr>
        <p:blipFill rotWithShape="1">
          <a:blip r:embed="rId4">
            <a:alphaModFix/>
          </a:blip>
          <a:srcRect b="0" l="0" r="0" t="0"/>
          <a:stretch/>
        </p:blipFill>
        <p:spPr>
          <a:xfrm>
            <a:off x="1135067" y="3738000"/>
            <a:ext cx="4707679" cy="2791067"/>
          </a:xfrm>
          <a:prstGeom prst="rect">
            <a:avLst/>
          </a:prstGeom>
          <a:noFill/>
          <a:ln>
            <a:noFill/>
          </a:ln>
        </p:spPr>
      </p:pic>
      <p:sp>
        <p:nvSpPr>
          <p:cNvPr id="358" name="Google Shape;358;p26"/>
          <p:cNvSpPr txBox="1"/>
          <p:nvPr>
            <p:ph idx="1" type="body"/>
          </p:nvPr>
        </p:nvSpPr>
        <p:spPr>
          <a:xfrm>
            <a:off x="6186500" y="1356967"/>
            <a:ext cx="5590000" cy="1486000"/>
          </a:xfrm>
          <a:prstGeom prst="rect">
            <a:avLst/>
          </a:prstGeom>
          <a:noFill/>
          <a:ln>
            <a:noFill/>
          </a:ln>
        </p:spPr>
        <p:txBody>
          <a:bodyPr anchorCtr="0" anchor="t" bIns="121900" lIns="121900" spcFirstLastPara="1" rIns="121900" wrap="square" tIns="121900">
            <a:normAutofit/>
          </a:bodyPr>
          <a:lstStyle/>
          <a:p>
            <a:pPr indent="-423323" lvl="0" marL="609585" rtl="0" algn="l">
              <a:lnSpc>
                <a:spcPct val="150000"/>
              </a:lnSpc>
              <a:spcBef>
                <a:spcPts val="0"/>
              </a:spcBef>
              <a:spcAft>
                <a:spcPts val="0"/>
              </a:spcAft>
              <a:buClr>
                <a:schemeClr val="dk1"/>
              </a:buClr>
              <a:buSzPts val="1400"/>
              <a:buChar char="●"/>
            </a:pPr>
            <a:r>
              <a:rPr lang="en" sz="2000"/>
              <a:t>Klik kanan pada bagian </a:t>
            </a:r>
            <a:r>
              <a:rPr b="1" lang="en" sz="2000"/>
              <a:t>Databases</a:t>
            </a:r>
            <a:r>
              <a:rPr lang="en" sz="2000"/>
              <a:t>.</a:t>
            </a:r>
            <a:endParaRPr sz="2000"/>
          </a:p>
          <a:p>
            <a:pPr indent="-431788" lvl="0" marL="609585" rtl="0" algn="l">
              <a:lnSpc>
                <a:spcPct val="150000"/>
              </a:lnSpc>
              <a:spcBef>
                <a:spcPts val="0"/>
              </a:spcBef>
              <a:spcAft>
                <a:spcPts val="0"/>
              </a:spcAft>
              <a:buClr>
                <a:schemeClr val="dk1"/>
              </a:buClr>
              <a:buSzPts val="1500"/>
              <a:buChar char="●"/>
            </a:pPr>
            <a:r>
              <a:rPr lang="en" sz="2000"/>
              <a:t>Pilih menu </a:t>
            </a:r>
            <a:r>
              <a:rPr b="1" lang="en" sz="2000"/>
              <a:t>Create New Database</a:t>
            </a:r>
            <a:r>
              <a:rPr lang="en" sz="2000"/>
              <a:t>.</a:t>
            </a:r>
            <a:endParaRPr sz="2000"/>
          </a:p>
        </p:txBody>
      </p:sp>
      <p:sp>
        <p:nvSpPr>
          <p:cNvPr id="359" name="Google Shape;359;p26"/>
          <p:cNvSpPr txBox="1"/>
          <p:nvPr>
            <p:ph idx="1" type="body"/>
          </p:nvPr>
        </p:nvSpPr>
        <p:spPr>
          <a:xfrm>
            <a:off x="6361133" y="3803433"/>
            <a:ext cx="5590000" cy="1486000"/>
          </a:xfrm>
          <a:prstGeom prst="rect">
            <a:avLst/>
          </a:prstGeom>
          <a:noFill/>
          <a:ln>
            <a:noFill/>
          </a:ln>
        </p:spPr>
        <p:txBody>
          <a:bodyPr anchorCtr="0" anchor="t" bIns="121900" lIns="121900" spcFirstLastPara="1" rIns="121900" wrap="square" tIns="121900">
            <a:normAutofit fontScale="92500" lnSpcReduction="10000"/>
          </a:bodyPr>
          <a:lstStyle/>
          <a:p>
            <a:pPr indent="-431788" lvl="0" marL="609585" rtl="0" algn="l">
              <a:lnSpc>
                <a:spcPct val="150000"/>
              </a:lnSpc>
              <a:spcBef>
                <a:spcPts val="0"/>
              </a:spcBef>
              <a:spcAft>
                <a:spcPts val="0"/>
              </a:spcAft>
              <a:buClr>
                <a:schemeClr val="dk1"/>
              </a:buClr>
              <a:buSzPct val="81081"/>
              <a:buChar char="●"/>
            </a:pPr>
            <a:r>
              <a:rPr lang="en" sz="2000"/>
              <a:t>Masukkan nama database </a:t>
            </a:r>
            <a:r>
              <a:rPr b="1" lang="en" sz="2000"/>
              <a:t>dqlabpraktek </a:t>
            </a:r>
            <a:r>
              <a:rPr lang="en" sz="2000"/>
              <a:t>(diketik).</a:t>
            </a:r>
            <a:endParaRPr sz="2000"/>
          </a:p>
          <a:p>
            <a:pPr indent="-431788" lvl="0" marL="609585" rtl="0" algn="l">
              <a:lnSpc>
                <a:spcPct val="150000"/>
              </a:lnSpc>
              <a:spcBef>
                <a:spcPts val="0"/>
              </a:spcBef>
              <a:spcAft>
                <a:spcPts val="0"/>
              </a:spcAft>
              <a:buClr>
                <a:schemeClr val="dk1"/>
              </a:buClr>
              <a:buSzPct val="81081"/>
              <a:buChar char="●"/>
            </a:pPr>
            <a:r>
              <a:rPr lang="en" sz="2000"/>
              <a:t>Klik tombol </a:t>
            </a:r>
            <a:r>
              <a:rPr b="1" lang="en" sz="2000"/>
              <a:t>OK</a:t>
            </a:r>
            <a:r>
              <a:rPr lang="en" sz="2000"/>
              <a:t>.</a:t>
            </a:r>
            <a:endParaRPr sz="2000"/>
          </a:p>
        </p:txBody>
      </p:sp>
      <p:sp>
        <p:nvSpPr>
          <p:cNvPr id="360" name="Google Shape;360;p26"/>
          <p:cNvSpPr/>
          <p:nvPr/>
        </p:nvSpPr>
        <p:spPr>
          <a:xfrm>
            <a:off x="1249167" y="4224033"/>
            <a:ext cx="47076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61" name="Google Shape;361;p26"/>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1</a:t>
            </a:r>
            <a:endParaRPr b="1" i="0" sz="2533" u="none" cap="none" strike="noStrike">
              <a:solidFill>
                <a:schemeClr val="lt1"/>
              </a:solidFill>
              <a:latin typeface="Calibri"/>
              <a:ea typeface="Calibri"/>
              <a:cs typeface="Calibri"/>
              <a:sym typeface="Calibri"/>
            </a:endParaRPr>
          </a:p>
        </p:txBody>
      </p:sp>
      <p:sp>
        <p:nvSpPr>
          <p:cNvPr id="362" name="Google Shape;362;p26"/>
          <p:cNvSpPr/>
          <p:nvPr/>
        </p:nvSpPr>
        <p:spPr>
          <a:xfrm>
            <a:off x="200033" y="37380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2</a:t>
            </a:r>
            <a:endParaRPr b="1" i="0" sz="2533" u="none" cap="none" strike="noStrike">
              <a:solidFill>
                <a:schemeClr val="lt1"/>
              </a:solidFill>
              <a:latin typeface="Calibri"/>
              <a:ea typeface="Calibri"/>
              <a:cs typeface="Calibri"/>
              <a:sym typeface="Calibri"/>
            </a:endParaRPr>
          </a:p>
        </p:txBody>
      </p:sp>
      <p:sp>
        <p:nvSpPr>
          <p:cNvPr id="363" name="Google Shape;363;p2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506100" y="0"/>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#1: Pembuatan Objek Database </a:t>
            </a:r>
            <a:r>
              <a:rPr b="1" lang="en"/>
              <a:t>dqlabpraktek</a:t>
            </a:r>
            <a:endParaRPr b="1"/>
          </a:p>
          <a:p>
            <a:pPr indent="0" lvl="0" marL="0" rtl="0" algn="l">
              <a:lnSpc>
                <a:spcPct val="90000"/>
              </a:lnSpc>
              <a:spcBef>
                <a:spcPts val="0"/>
              </a:spcBef>
              <a:spcAft>
                <a:spcPts val="0"/>
              </a:spcAft>
              <a:buClr>
                <a:schemeClr val="dk1"/>
              </a:buClr>
              <a:buSzPct val="70707"/>
              <a:buFont typeface="Calibri"/>
              <a:buNone/>
            </a:pPr>
            <a:r>
              <a:t/>
            </a:r>
            <a:endParaRPr/>
          </a:p>
        </p:txBody>
      </p:sp>
      <p:sp>
        <p:nvSpPr>
          <p:cNvPr id="369" name="Google Shape;369;p27"/>
          <p:cNvSpPr txBox="1"/>
          <p:nvPr>
            <p:ph idx="1" type="body"/>
          </p:nvPr>
        </p:nvSpPr>
        <p:spPr>
          <a:xfrm>
            <a:off x="6186500" y="1356967"/>
            <a:ext cx="5590000" cy="2072000"/>
          </a:xfrm>
          <a:prstGeom prst="rect">
            <a:avLst/>
          </a:prstGeom>
          <a:noFill/>
          <a:ln>
            <a:noFill/>
          </a:ln>
        </p:spPr>
        <p:txBody>
          <a:bodyPr anchorCtr="0" anchor="t" bIns="121900" lIns="121900" spcFirstLastPara="1" rIns="121900" wrap="square" tIns="121900">
            <a:normAutofit lnSpcReduction="10000"/>
          </a:bodyPr>
          <a:lstStyle/>
          <a:p>
            <a:pPr indent="-431788" lvl="0" marL="609585" rtl="0" algn="l">
              <a:lnSpc>
                <a:spcPct val="150000"/>
              </a:lnSpc>
              <a:spcBef>
                <a:spcPts val="0"/>
              </a:spcBef>
              <a:spcAft>
                <a:spcPts val="0"/>
              </a:spcAft>
              <a:buClr>
                <a:schemeClr val="dk1"/>
              </a:buClr>
              <a:buSzPts val="1500"/>
              <a:buChar char="●"/>
            </a:pPr>
            <a:r>
              <a:rPr lang="en" sz="2000"/>
              <a:t>Hasil yang didapatkan adalah nama database dqlabpraktek sudah ada di bagian Databases dari DBeaver.</a:t>
            </a:r>
            <a:endParaRPr sz="2000"/>
          </a:p>
          <a:p>
            <a:pPr indent="-431788" lvl="0" marL="609585" rtl="0" algn="l">
              <a:lnSpc>
                <a:spcPct val="150000"/>
              </a:lnSpc>
              <a:spcBef>
                <a:spcPts val="0"/>
              </a:spcBef>
              <a:spcAft>
                <a:spcPts val="0"/>
              </a:spcAft>
              <a:buClr>
                <a:schemeClr val="dk1"/>
              </a:buClr>
              <a:buSzPts val="1500"/>
              <a:buChar char="●"/>
            </a:pPr>
            <a:r>
              <a:rPr lang="en" sz="2000"/>
              <a:t>Selesai.</a:t>
            </a:r>
            <a:endParaRPr sz="2000"/>
          </a:p>
        </p:txBody>
      </p:sp>
      <p:sp>
        <p:nvSpPr>
          <p:cNvPr id="370" name="Google Shape;370;p27"/>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3</a:t>
            </a:r>
            <a:endParaRPr b="1" i="0" sz="2533" u="none" cap="none" strike="noStrike">
              <a:solidFill>
                <a:schemeClr val="lt1"/>
              </a:solidFill>
              <a:latin typeface="Calibri"/>
              <a:ea typeface="Calibri"/>
              <a:cs typeface="Calibri"/>
              <a:sym typeface="Calibri"/>
            </a:endParaRPr>
          </a:p>
        </p:txBody>
      </p:sp>
      <p:pic>
        <p:nvPicPr>
          <p:cNvPr id="371" name="Google Shape;371;p27"/>
          <p:cNvPicPr preferRelativeResize="0"/>
          <p:nvPr/>
        </p:nvPicPr>
        <p:blipFill rotWithShape="1">
          <a:blip r:embed="rId3">
            <a:alphaModFix/>
          </a:blip>
          <a:srcRect b="0" l="0" r="0" t="0"/>
          <a:stretch/>
        </p:blipFill>
        <p:spPr>
          <a:xfrm>
            <a:off x="1290901" y="1356967"/>
            <a:ext cx="3314700" cy="1841500"/>
          </a:xfrm>
          <a:prstGeom prst="rect">
            <a:avLst/>
          </a:prstGeom>
          <a:noFill/>
          <a:ln cap="flat" cmpd="sng" w="9525">
            <a:solidFill>
              <a:schemeClr val="dk2"/>
            </a:solidFill>
            <a:prstDash val="solid"/>
            <a:round/>
            <a:headEnd len="sm" w="sm" type="none"/>
            <a:tailEnd len="sm" w="sm" type="none"/>
          </a:ln>
        </p:spPr>
      </p:pic>
      <p:sp>
        <p:nvSpPr>
          <p:cNvPr id="372" name="Google Shape;372;p27"/>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A picture containing transport, outdoor, sky, power shovel&#10;&#10;Description automatically generated" id="111" name="Google Shape;111;p3"/>
          <p:cNvPicPr preferRelativeResize="0"/>
          <p:nvPr/>
        </p:nvPicPr>
        <p:blipFill rotWithShape="1">
          <a:blip r:embed="rId3">
            <a:alphaModFix/>
          </a:blip>
          <a:srcRect b="0" l="0" r="0" t="0"/>
          <a:stretch/>
        </p:blipFill>
        <p:spPr>
          <a:xfrm>
            <a:off x="-53009" y="-740461"/>
            <a:ext cx="12298017" cy="7716404"/>
          </a:xfrm>
          <a:prstGeom prst="rect">
            <a:avLst/>
          </a:prstGeom>
          <a:noFill/>
          <a:ln>
            <a:noFill/>
          </a:ln>
        </p:spPr>
      </p:pic>
      <p:sp>
        <p:nvSpPr>
          <p:cNvPr id="112" name="Google Shape;112;p3"/>
          <p:cNvSpPr txBox="1"/>
          <p:nvPr>
            <p:ph type="title"/>
          </p:nvPr>
        </p:nvSpPr>
        <p:spPr>
          <a:xfrm>
            <a:off x="301611" y="0"/>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Perkenalan</a:t>
            </a:r>
            <a:endParaRPr/>
          </a:p>
        </p:txBody>
      </p:sp>
      <p:sp>
        <p:nvSpPr>
          <p:cNvPr id="113" name="Google Shape;113;p3"/>
          <p:cNvSpPr txBox="1"/>
          <p:nvPr>
            <p:ph idx="1" type="body"/>
          </p:nvPr>
        </p:nvSpPr>
        <p:spPr>
          <a:xfrm>
            <a:off x="280352" y="1428510"/>
            <a:ext cx="4556400" cy="5313905"/>
          </a:xfrm>
          <a:prstGeom prst="rect">
            <a:avLst/>
          </a:prstGeom>
          <a:solidFill>
            <a:schemeClr val="accent1"/>
          </a:solidFill>
          <a:ln>
            <a:noFill/>
          </a:ln>
        </p:spPr>
        <p:txBody>
          <a:bodyPr anchorCtr="0" anchor="t" bIns="121900" lIns="121900" spcFirstLastPara="1" rIns="121900" wrap="square" tIns="121900">
            <a:normAutofit fontScale="77500" lnSpcReduction="20000"/>
          </a:bodyPr>
          <a:lstStyle/>
          <a:p>
            <a:pPr indent="0" lvl="0" marL="0" rtl="0" algn="l">
              <a:lnSpc>
                <a:spcPct val="115000"/>
              </a:lnSpc>
              <a:spcBef>
                <a:spcPts val="0"/>
              </a:spcBef>
              <a:spcAft>
                <a:spcPts val="0"/>
              </a:spcAft>
              <a:buClr>
                <a:schemeClr val="dk2"/>
              </a:buClr>
              <a:buSzPct val="91230"/>
              <a:buFont typeface="Arial"/>
              <a:buNone/>
            </a:pPr>
            <a:r>
              <a:rPr b="1" lang="en" sz="2133">
                <a:solidFill>
                  <a:schemeClr val="lt1"/>
                </a:solidFill>
                <a:latin typeface="DM Sans"/>
                <a:ea typeface="DM Sans"/>
                <a:cs typeface="DM Sans"/>
                <a:sym typeface="DM Sans"/>
              </a:rPr>
              <a:t>Work Experience:</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Mentor, Kampus Merdeka (Data Analytics)            2022 -Present</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Instructur Class, Gojek-Tokopedia 	       2022 </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O2C Analytics, Astra Heavy Equipment  	       2022 – Present </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Data Scientist, Astra Heavy Equipment	       2021 – Present</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Instruktur Class KOMINFO  	                           2021 – 2022</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Instructur Class DQLab                                                  2021 - Present</a:t>
            </a:r>
            <a:endParaRPr sz="1400">
              <a:latin typeface="Arial"/>
              <a:ea typeface="Arial"/>
              <a:cs typeface="Arial"/>
              <a:sym typeface="Arial"/>
            </a:endParaRPr>
          </a:p>
          <a:p>
            <a:pPr indent="0" lvl="0" marL="457200" rtl="0" algn="l">
              <a:lnSpc>
                <a:spcPct val="115000"/>
              </a:lnSpc>
              <a:spcBef>
                <a:spcPts val="0"/>
              </a:spcBef>
              <a:spcAft>
                <a:spcPts val="0"/>
              </a:spcAft>
              <a:buClr>
                <a:schemeClr val="dk2"/>
              </a:buClr>
              <a:buSzPct val="121621"/>
              <a:buFont typeface="Arial"/>
              <a:buNone/>
            </a:pPr>
            <a:r>
              <a:t/>
            </a:r>
            <a:endParaRPr sz="1600">
              <a:solidFill>
                <a:schemeClr val="lt1"/>
              </a:solidFill>
              <a:latin typeface="DM Sans"/>
              <a:ea typeface="DM Sans"/>
              <a:cs typeface="DM Sans"/>
              <a:sym typeface="DM Sans"/>
            </a:endParaRPr>
          </a:p>
          <a:p>
            <a:pPr indent="0" lvl="0" marL="457200" rtl="0" algn="l">
              <a:lnSpc>
                <a:spcPct val="115000"/>
              </a:lnSpc>
              <a:spcBef>
                <a:spcPts val="0"/>
              </a:spcBef>
              <a:spcAft>
                <a:spcPts val="0"/>
              </a:spcAft>
              <a:buClr>
                <a:schemeClr val="dk2"/>
              </a:buClr>
              <a:buSzPct val="121621"/>
              <a:buFont typeface="Arial"/>
              <a:buNone/>
            </a:pPr>
            <a:r>
              <a:t/>
            </a:r>
            <a:endParaRPr sz="1600">
              <a:solidFill>
                <a:schemeClr val="lt1"/>
              </a:solidFill>
              <a:latin typeface="DM Sans"/>
              <a:ea typeface="DM Sans"/>
              <a:cs typeface="DM Sans"/>
              <a:sym typeface="DM Sans"/>
            </a:endParaRPr>
          </a:p>
          <a:p>
            <a:pPr indent="0" lvl="0" marL="0" rtl="0" algn="l">
              <a:lnSpc>
                <a:spcPct val="115000"/>
              </a:lnSpc>
              <a:spcBef>
                <a:spcPts val="0"/>
              </a:spcBef>
              <a:spcAft>
                <a:spcPts val="0"/>
              </a:spcAft>
              <a:buClr>
                <a:schemeClr val="dk2"/>
              </a:buClr>
              <a:buSzPct val="91230"/>
              <a:buFont typeface="Arial"/>
              <a:buNone/>
            </a:pPr>
            <a:r>
              <a:rPr b="1" lang="en" sz="2133">
                <a:solidFill>
                  <a:schemeClr val="lt1"/>
                </a:solidFill>
                <a:latin typeface="DM Sans"/>
                <a:ea typeface="DM Sans"/>
                <a:cs typeface="DM Sans"/>
                <a:sym typeface="DM Sans"/>
              </a:rPr>
              <a:t>Education &amp; Certificates:</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Machine Learning Specialization, Algoritma	       2022</a:t>
            </a:r>
            <a:endParaRPr sz="1400">
              <a:latin typeface="Arial"/>
              <a:ea typeface="Arial"/>
              <a:cs typeface="Arial"/>
              <a:sym typeface="Arial"/>
            </a:endParaRPr>
          </a:p>
          <a:p>
            <a:pPr indent="0" lvl="0" marL="457200" rtl="0" algn="l">
              <a:lnSpc>
                <a:spcPct val="115000"/>
              </a:lnSpc>
              <a:spcBef>
                <a:spcPts val="0"/>
              </a:spcBef>
              <a:spcAft>
                <a:spcPts val="0"/>
              </a:spcAft>
              <a:buClr>
                <a:schemeClr val="dk2"/>
              </a:buClr>
              <a:buSzPct val="121621"/>
              <a:buFont typeface="Arial"/>
              <a:buNone/>
            </a:pPr>
            <a:r>
              <a:rPr b="1" lang="en" sz="1600">
                <a:solidFill>
                  <a:schemeClr val="lt1"/>
                </a:solidFill>
                <a:latin typeface="DM Sans"/>
                <a:ea typeface="DM Sans"/>
                <a:cs typeface="DM Sans"/>
                <a:sym typeface="DM Sans"/>
              </a:rPr>
              <a:t>Specialization</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Physics Engineering, Bachelor’s Degree 	       2021</a:t>
            </a:r>
            <a:endParaRPr sz="1400">
              <a:latin typeface="Arial"/>
              <a:ea typeface="Arial"/>
              <a:cs typeface="Arial"/>
              <a:sym typeface="Arial"/>
            </a:endParaRPr>
          </a:p>
          <a:p>
            <a:pPr indent="0" lvl="0" marL="457200" rtl="0" algn="l">
              <a:lnSpc>
                <a:spcPct val="115000"/>
              </a:lnSpc>
              <a:spcBef>
                <a:spcPts val="0"/>
              </a:spcBef>
              <a:spcAft>
                <a:spcPts val="0"/>
              </a:spcAft>
              <a:buClr>
                <a:schemeClr val="dk2"/>
              </a:buClr>
              <a:buSzPct val="121621"/>
              <a:buFont typeface="Arial"/>
              <a:buNone/>
            </a:pPr>
            <a:r>
              <a:rPr b="1" lang="en" sz="1600">
                <a:solidFill>
                  <a:schemeClr val="lt1"/>
                </a:solidFill>
                <a:latin typeface="DM Sans"/>
                <a:ea typeface="DM Sans"/>
                <a:cs typeface="DM Sans"/>
                <a:sym typeface="DM Sans"/>
              </a:rPr>
              <a:t>University of Gadjah Mada</a:t>
            </a:r>
            <a:endParaRPr b="1" sz="1600">
              <a:solidFill>
                <a:schemeClr val="lt1"/>
              </a:solidFill>
              <a:latin typeface="DM Sans"/>
              <a:ea typeface="DM Sans"/>
              <a:cs typeface="DM Sans"/>
              <a:sym typeface="DM Sans"/>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IBM Databases with SQL 		2021</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Python to Data Scientist 		       2020</a:t>
            </a:r>
            <a:endParaRPr sz="1400">
              <a:latin typeface="Arial"/>
              <a:ea typeface="Arial"/>
              <a:cs typeface="Arial"/>
              <a:sym typeface="Arial"/>
            </a:endParaRPr>
          </a:p>
          <a:p>
            <a:pPr indent="0" lvl="0" marL="457200" rtl="0" algn="l">
              <a:lnSpc>
                <a:spcPct val="115000"/>
              </a:lnSpc>
              <a:spcBef>
                <a:spcPts val="0"/>
              </a:spcBef>
              <a:spcAft>
                <a:spcPts val="0"/>
              </a:spcAft>
              <a:buClr>
                <a:schemeClr val="dk2"/>
              </a:buClr>
              <a:buSzPct val="121621"/>
              <a:buFont typeface="Arial"/>
              <a:buNone/>
            </a:pPr>
            <a:r>
              <a:rPr b="1" lang="en" sz="1600">
                <a:solidFill>
                  <a:schemeClr val="lt1"/>
                </a:solidFill>
                <a:latin typeface="DM Sans"/>
                <a:ea typeface="DM Sans"/>
                <a:cs typeface="DM Sans"/>
                <a:sym typeface="DM Sans"/>
              </a:rPr>
              <a:t>by Michigan University</a:t>
            </a:r>
            <a:endParaRPr sz="1400">
              <a:latin typeface="Arial"/>
              <a:ea typeface="Arial"/>
              <a:cs typeface="Arial"/>
              <a:sym typeface="Arial"/>
            </a:endParaRPr>
          </a:p>
          <a:p>
            <a:pPr indent="-394033" lvl="0" marL="457200" rtl="0" algn="l">
              <a:lnSpc>
                <a:spcPct val="115000"/>
              </a:lnSpc>
              <a:spcBef>
                <a:spcPts val="0"/>
              </a:spcBef>
              <a:spcAft>
                <a:spcPts val="0"/>
              </a:spcAft>
              <a:buClr>
                <a:schemeClr val="dk2"/>
              </a:buClr>
              <a:buSzPct val="81081"/>
              <a:buFont typeface="DM Sans"/>
              <a:buChar char="●"/>
            </a:pPr>
            <a:r>
              <a:rPr b="1" lang="en" sz="1600">
                <a:solidFill>
                  <a:schemeClr val="lt1"/>
                </a:solidFill>
                <a:latin typeface="DM Sans"/>
                <a:ea typeface="DM Sans"/>
                <a:cs typeface="DM Sans"/>
                <a:sym typeface="DM Sans"/>
              </a:rPr>
              <a:t>Data Scientist by Kementrian Prakerja	       2020</a:t>
            </a:r>
            <a:endParaRPr sz="1400">
              <a:latin typeface="Arial"/>
              <a:ea typeface="Arial"/>
              <a:cs typeface="Arial"/>
              <a:sym typeface="Arial"/>
            </a:endParaRPr>
          </a:p>
          <a:p>
            <a:pPr indent="0" lvl="0" marL="0" rtl="0" algn="l">
              <a:lnSpc>
                <a:spcPct val="90000"/>
              </a:lnSpc>
              <a:spcBef>
                <a:spcPts val="0"/>
              </a:spcBef>
              <a:spcAft>
                <a:spcPts val="1600"/>
              </a:spcAft>
              <a:buClr>
                <a:schemeClr val="dk1"/>
              </a:buClr>
              <a:buSzPct val="64285"/>
              <a:buNone/>
            </a:pPr>
            <a:r>
              <a:t/>
            </a:r>
            <a:endParaRPr>
              <a:solidFill>
                <a:schemeClr val="lt1"/>
              </a:solidFill>
            </a:endParaRPr>
          </a:p>
        </p:txBody>
      </p:sp>
      <p:sp>
        <p:nvSpPr>
          <p:cNvPr id="114" name="Google Shape;114;p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
        <p:nvSpPr>
          <p:cNvPr id="115" name="Google Shape;115;p3"/>
          <p:cNvSpPr txBox="1"/>
          <p:nvPr/>
        </p:nvSpPr>
        <p:spPr>
          <a:xfrm>
            <a:off x="1724127" y="475848"/>
            <a:ext cx="7949100" cy="1313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DM Sans"/>
                <a:ea typeface="DM Sans"/>
                <a:cs typeface="DM Sans"/>
                <a:sym typeface="DM Sans"/>
              </a:rPr>
              <a:t>Shella Theresya Pandiangan</a:t>
            </a:r>
            <a:endParaRPr b="1" i="0" sz="2133"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33"/>
              <a:buFont typeface="Arial"/>
              <a:buNone/>
            </a:pPr>
            <a:r>
              <a:rPr b="1" i="0" lang="en" sz="2133" u="sng" cap="none" strike="noStrike">
                <a:solidFill>
                  <a:schemeClr val="hlink"/>
                </a:solidFill>
                <a:latin typeface="DM Sans"/>
                <a:ea typeface="DM Sans"/>
                <a:cs typeface="DM Sans"/>
                <a:sym typeface="DM Sans"/>
                <a:hlinkClick r:id="rId4"/>
              </a:rPr>
              <a:t>https://www.linkedin.com/in/shellatheresyapandiangan</a:t>
            </a:r>
            <a:r>
              <a:rPr b="1" i="0" lang="en" sz="2133" u="none" cap="none" strike="noStrike">
                <a:solidFill>
                  <a:schemeClr val="dk1"/>
                </a:solidFill>
                <a:latin typeface="DM Sans"/>
                <a:ea typeface="DM Sans"/>
                <a:cs typeface="DM Sans"/>
                <a:sym typeface="DM Sans"/>
              </a:rPr>
              <a:t> </a:t>
            </a:r>
            <a:endParaRPr b="1" i="0" sz="2133"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DM Sans"/>
              <a:ea typeface="DM Sans"/>
              <a:cs typeface="DM Sans"/>
              <a:sym typeface="DM Sans"/>
            </a:endParaRPr>
          </a:p>
        </p:txBody>
      </p:sp>
      <p:cxnSp>
        <p:nvCxnSpPr>
          <p:cNvPr id="116" name="Google Shape;116;p3"/>
          <p:cNvCxnSpPr/>
          <p:nvPr/>
        </p:nvCxnSpPr>
        <p:spPr>
          <a:xfrm>
            <a:off x="491333" y="1494433"/>
            <a:ext cx="6049200" cy="0"/>
          </a:xfrm>
          <a:prstGeom prst="straightConnector1">
            <a:avLst/>
          </a:prstGeom>
          <a:noFill/>
          <a:ln cap="flat" cmpd="sng" w="9525">
            <a:solidFill>
              <a:srgbClr val="D9D9D9"/>
            </a:solidFill>
            <a:prstDash val="solid"/>
            <a:round/>
            <a:headEnd len="sm" w="sm" type="none"/>
            <a:tailEnd len="sm" w="sm" type="none"/>
          </a:ln>
        </p:spPr>
      </p:cxnSp>
      <p:pic>
        <p:nvPicPr>
          <p:cNvPr id="117" name="Google Shape;117;p3"/>
          <p:cNvPicPr preferRelativeResize="0"/>
          <p:nvPr/>
        </p:nvPicPr>
        <p:blipFill rotWithShape="1">
          <a:blip r:embed="rId5">
            <a:alphaModFix/>
          </a:blip>
          <a:srcRect b="0" l="0" r="0" t="0"/>
          <a:stretch/>
        </p:blipFill>
        <p:spPr>
          <a:xfrm>
            <a:off x="8155340" y="1345764"/>
            <a:ext cx="2350984" cy="25193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8"/>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p>
            <a:pPr indent="0" lvl="0" marL="0" rtl="0" algn="ctr">
              <a:lnSpc>
                <a:spcPct val="90000"/>
              </a:lnSpc>
              <a:spcBef>
                <a:spcPts val="0"/>
              </a:spcBef>
              <a:spcAft>
                <a:spcPts val="0"/>
              </a:spcAft>
              <a:buClr>
                <a:schemeClr val="dk1"/>
              </a:buClr>
              <a:buSzPts val="3600"/>
              <a:buFont typeface="Calibri"/>
              <a:buNone/>
            </a:pPr>
            <a:r>
              <a:rPr lang="en"/>
              <a:t>Praktek #2</a:t>
            </a:r>
            <a:endParaRPr/>
          </a:p>
        </p:txBody>
      </p:sp>
      <p:sp>
        <p:nvSpPr>
          <p:cNvPr id="378" name="Google Shape;378;p2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29"/>
          <p:cNvPicPr preferRelativeResize="0"/>
          <p:nvPr/>
        </p:nvPicPr>
        <p:blipFill rotWithShape="1">
          <a:blip r:embed="rId3">
            <a:alphaModFix/>
          </a:blip>
          <a:srcRect b="0" l="0" r="0" t="0"/>
          <a:stretch/>
        </p:blipFill>
        <p:spPr>
          <a:xfrm>
            <a:off x="1012184" y="3317051"/>
            <a:ext cx="5181600" cy="2273300"/>
          </a:xfrm>
          <a:prstGeom prst="rect">
            <a:avLst/>
          </a:prstGeom>
          <a:noFill/>
          <a:ln cap="flat" cmpd="sng" w="9525">
            <a:solidFill>
              <a:schemeClr val="dk1"/>
            </a:solidFill>
            <a:prstDash val="solid"/>
            <a:round/>
            <a:headEnd len="sm" w="sm" type="none"/>
            <a:tailEnd len="sm" w="sm" type="none"/>
          </a:ln>
        </p:spPr>
      </p:pic>
      <p:pic>
        <p:nvPicPr>
          <p:cNvPr id="384" name="Google Shape;384;p29"/>
          <p:cNvPicPr preferRelativeResize="0"/>
          <p:nvPr/>
        </p:nvPicPr>
        <p:blipFill rotWithShape="1">
          <a:blip r:embed="rId4">
            <a:alphaModFix/>
          </a:blip>
          <a:srcRect b="29510" l="0" r="9535" t="0"/>
          <a:stretch/>
        </p:blipFill>
        <p:spPr>
          <a:xfrm>
            <a:off x="1012200" y="1356967"/>
            <a:ext cx="5181600" cy="1486000"/>
          </a:xfrm>
          <a:prstGeom prst="rect">
            <a:avLst/>
          </a:prstGeom>
          <a:noFill/>
          <a:ln cap="flat" cmpd="sng" w="9525">
            <a:solidFill>
              <a:schemeClr val="dk1"/>
            </a:solidFill>
            <a:prstDash val="solid"/>
            <a:round/>
            <a:headEnd len="sm" w="sm" type="none"/>
            <a:tailEnd len="sm" w="sm" type="none"/>
          </a:ln>
        </p:spPr>
      </p:pic>
      <p:sp>
        <p:nvSpPr>
          <p:cNvPr id="385" name="Google Shape;385;p29"/>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#2: Pembuatan Objek Table </a:t>
            </a:r>
            <a:r>
              <a:rPr b="1" lang="en"/>
              <a:t>dqlabmember</a:t>
            </a:r>
            <a:r>
              <a:rPr lang="en"/>
              <a:t> </a:t>
            </a:r>
            <a:endParaRPr/>
          </a:p>
        </p:txBody>
      </p:sp>
      <p:sp>
        <p:nvSpPr>
          <p:cNvPr id="386" name="Google Shape;386;p29"/>
          <p:cNvSpPr/>
          <p:nvPr/>
        </p:nvSpPr>
        <p:spPr>
          <a:xfrm>
            <a:off x="3168475" y="1912888"/>
            <a:ext cx="31324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87" name="Google Shape;387;p29"/>
          <p:cNvSpPr txBox="1"/>
          <p:nvPr>
            <p:ph idx="1" type="body"/>
          </p:nvPr>
        </p:nvSpPr>
        <p:spPr>
          <a:xfrm>
            <a:off x="6186500" y="1356967"/>
            <a:ext cx="5590000" cy="1486000"/>
          </a:xfrm>
          <a:prstGeom prst="rect">
            <a:avLst/>
          </a:prstGeom>
          <a:noFill/>
          <a:ln>
            <a:noFill/>
          </a:ln>
        </p:spPr>
        <p:txBody>
          <a:bodyPr anchorCtr="0" anchor="t" bIns="121900" lIns="121900" spcFirstLastPara="1" rIns="121900" wrap="square" tIns="121900">
            <a:normAutofit fontScale="92500" lnSpcReduction="10000"/>
          </a:bodyPr>
          <a:lstStyle/>
          <a:p>
            <a:pPr indent="-423323" lvl="0" marL="609585" rtl="0" algn="l">
              <a:lnSpc>
                <a:spcPct val="150000"/>
              </a:lnSpc>
              <a:spcBef>
                <a:spcPts val="0"/>
              </a:spcBef>
              <a:spcAft>
                <a:spcPts val="0"/>
              </a:spcAft>
              <a:buClr>
                <a:schemeClr val="dk1"/>
              </a:buClr>
              <a:buSzPct val="75675"/>
              <a:buChar char="●"/>
            </a:pPr>
            <a:r>
              <a:rPr lang="en" sz="2000"/>
              <a:t>Klik kanan pada bagian </a:t>
            </a:r>
            <a:r>
              <a:rPr b="1" lang="en" sz="2000"/>
              <a:t>Tables </a:t>
            </a:r>
            <a:r>
              <a:rPr lang="en" sz="2000"/>
              <a:t>pada objek database dqlabpraktek</a:t>
            </a:r>
            <a:endParaRPr sz="2000"/>
          </a:p>
          <a:p>
            <a:pPr indent="-431788" lvl="0" marL="609585" rtl="0" algn="l">
              <a:lnSpc>
                <a:spcPct val="150000"/>
              </a:lnSpc>
              <a:spcBef>
                <a:spcPts val="0"/>
              </a:spcBef>
              <a:spcAft>
                <a:spcPts val="0"/>
              </a:spcAft>
              <a:buClr>
                <a:schemeClr val="dk1"/>
              </a:buClr>
              <a:buSzPct val="81081"/>
              <a:buChar char="●"/>
            </a:pPr>
            <a:r>
              <a:rPr lang="en" sz="2000"/>
              <a:t>Pilih menu </a:t>
            </a:r>
            <a:r>
              <a:rPr b="1" lang="en" sz="2000"/>
              <a:t>Create New Table</a:t>
            </a:r>
            <a:endParaRPr b="1" sz="2000"/>
          </a:p>
        </p:txBody>
      </p:sp>
      <p:sp>
        <p:nvSpPr>
          <p:cNvPr id="388" name="Google Shape;388;p29"/>
          <p:cNvSpPr txBox="1"/>
          <p:nvPr>
            <p:ph idx="1" type="body"/>
          </p:nvPr>
        </p:nvSpPr>
        <p:spPr>
          <a:xfrm>
            <a:off x="6361133" y="3193833"/>
            <a:ext cx="5590000" cy="1486000"/>
          </a:xfrm>
          <a:prstGeom prst="rect">
            <a:avLst/>
          </a:prstGeom>
          <a:noFill/>
          <a:ln>
            <a:noFill/>
          </a:ln>
        </p:spPr>
        <p:txBody>
          <a:bodyPr anchorCtr="0" anchor="t" bIns="121900" lIns="121900" spcFirstLastPara="1" rIns="121900" wrap="square" tIns="121900">
            <a:normAutofit/>
          </a:bodyPr>
          <a:lstStyle/>
          <a:p>
            <a:pPr indent="-422263" lvl="0" marL="609585" rtl="0" algn="l">
              <a:lnSpc>
                <a:spcPct val="150000"/>
              </a:lnSpc>
              <a:spcBef>
                <a:spcPts val="0"/>
              </a:spcBef>
              <a:spcAft>
                <a:spcPts val="0"/>
              </a:spcAft>
              <a:buClr>
                <a:schemeClr val="dk1"/>
              </a:buClr>
              <a:buSzPts val="2000"/>
              <a:buChar char="●"/>
            </a:pPr>
            <a:r>
              <a:rPr lang="en" sz="2000"/>
              <a:t>Isi bagian </a:t>
            </a:r>
            <a:r>
              <a:rPr b="1" lang="en" sz="2000"/>
              <a:t>Table Name</a:t>
            </a:r>
            <a:r>
              <a:rPr lang="en" sz="2000"/>
              <a:t> dengan nama </a:t>
            </a:r>
            <a:r>
              <a:rPr b="1" lang="en" sz="2000"/>
              <a:t>dqlabmember </a:t>
            </a:r>
            <a:r>
              <a:rPr lang="en" sz="2000"/>
              <a:t>(diketik)</a:t>
            </a:r>
            <a:endParaRPr sz="2000"/>
          </a:p>
          <a:p>
            <a:pPr indent="0" lvl="0" marL="0" rtl="0" algn="l">
              <a:lnSpc>
                <a:spcPct val="150000"/>
              </a:lnSpc>
              <a:spcBef>
                <a:spcPts val="1600"/>
              </a:spcBef>
              <a:spcAft>
                <a:spcPts val="1600"/>
              </a:spcAft>
              <a:buClr>
                <a:schemeClr val="dk1"/>
              </a:buClr>
              <a:buSzPts val="1800"/>
              <a:buNone/>
            </a:pPr>
            <a:r>
              <a:t/>
            </a:r>
            <a:endParaRPr b="1" sz="2000"/>
          </a:p>
        </p:txBody>
      </p:sp>
      <p:sp>
        <p:nvSpPr>
          <p:cNvPr id="389" name="Google Shape;389;p29"/>
          <p:cNvSpPr/>
          <p:nvPr/>
        </p:nvSpPr>
        <p:spPr>
          <a:xfrm>
            <a:off x="1181151" y="4131317"/>
            <a:ext cx="43732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90" name="Google Shape;390;p29"/>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1</a:t>
            </a:r>
            <a:endParaRPr b="1" i="0" sz="2533" u="none" cap="none" strike="noStrike">
              <a:solidFill>
                <a:schemeClr val="lt1"/>
              </a:solidFill>
              <a:latin typeface="Calibri"/>
              <a:ea typeface="Calibri"/>
              <a:cs typeface="Calibri"/>
              <a:sym typeface="Calibri"/>
            </a:endParaRPr>
          </a:p>
        </p:txBody>
      </p:sp>
      <p:sp>
        <p:nvSpPr>
          <p:cNvPr id="391" name="Google Shape;391;p29"/>
          <p:cNvSpPr/>
          <p:nvPr/>
        </p:nvSpPr>
        <p:spPr>
          <a:xfrm>
            <a:off x="200033" y="31284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2</a:t>
            </a:r>
            <a:endParaRPr b="1" i="0" sz="2533" u="none" cap="none" strike="noStrike">
              <a:solidFill>
                <a:schemeClr val="lt1"/>
              </a:solidFill>
              <a:latin typeface="Calibri"/>
              <a:ea typeface="Calibri"/>
              <a:cs typeface="Calibri"/>
              <a:sym typeface="Calibri"/>
            </a:endParaRPr>
          </a:p>
        </p:txBody>
      </p:sp>
      <p:sp>
        <p:nvSpPr>
          <p:cNvPr id="392" name="Google Shape;392;p29"/>
          <p:cNvSpPr/>
          <p:nvPr/>
        </p:nvSpPr>
        <p:spPr>
          <a:xfrm>
            <a:off x="200033" y="5736633"/>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3</a:t>
            </a:r>
            <a:endParaRPr b="1" i="0" sz="2533" u="none" cap="none" strike="noStrike">
              <a:solidFill>
                <a:schemeClr val="lt1"/>
              </a:solidFill>
              <a:latin typeface="Calibri"/>
              <a:ea typeface="Calibri"/>
              <a:cs typeface="Calibri"/>
              <a:sym typeface="Calibri"/>
            </a:endParaRPr>
          </a:p>
        </p:txBody>
      </p:sp>
      <p:pic>
        <p:nvPicPr>
          <p:cNvPr id="393" name="Google Shape;393;p29"/>
          <p:cNvPicPr preferRelativeResize="0"/>
          <p:nvPr/>
        </p:nvPicPr>
        <p:blipFill rotWithShape="1">
          <a:blip r:embed="rId5">
            <a:alphaModFix/>
          </a:blip>
          <a:srcRect b="0" l="0" r="0" t="0"/>
          <a:stretch/>
        </p:blipFill>
        <p:spPr>
          <a:xfrm>
            <a:off x="1012201" y="5850684"/>
            <a:ext cx="3045884" cy="861251"/>
          </a:xfrm>
          <a:prstGeom prst="rect">
            <a:avLst/>
          </a:prstGeom>
          <a:noFill/>
          <a:ln cap="flat" cmpd="sng" w="9525">
            <a:solidFill>
              <a:schemeClr val="dk2"/>
            </a:solidFill>
            <a:prstDash val="solid"/>
            <a:round/>
            <a:headEnd len="sm" w="sm" type="none"/>
            <a:tailEnd len="sm" w="sm" type="none"/>
          </a:ln>
        </p:spPr>
      </p:pic>
      <p:sp>
        <p:nvSpPr>
          <p:cNvPr id="394" name="Google Shape;394;p29"/>
          <p:cNvSpPr/>
          <p:nvPr/>
        </p:nvSpPr>
        <p:spPr>
          <a:xfrm>
            <a:off x="1855863" y="5958900"/>
            <a:ext cx="11444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395" name="Google Shape;395;p29"/>
          <p:cNvSpPr txBox="1"/>
          <p:nvPr>
            <p:ph idx="1" type="body"/>
          </p:nvPr>
        </p:nvSpPr>
        <p:spPr>
          <a:xfrm>
            <a:off x="6450067" y="5850700"/>
            <a:ext cx="5590000" cy="861200"/>
          </a:xfrm>
          <a:prstGeom prst="rect">
            <a:avLst/>
          </a:prstGeom>
          <a:noFill/>
          <a:ln>
            <a:noFill/>
          </a:ln>
        </p:spPr>
        <p:txBody>
          <a:bodyPr anchorCtr="0" anchor="t" bIns="121900" lIns="121900" spcFirstLastPara="1" rIns="121900" wrap="square" tIns="121900">
            <a:normAutofit fontScale="85000" lnSpcReduction="10000"/>
          </a:bodyPr>
          <a:lstStyle/>
          <a:p>
            <a:pPr indent="-412738" lvl="0" marL="609585" rtl="0" algn="l">
              <a:lnSpc>
                <a:spcPct val="150000"/>
              </a:lnSpc>
              <a:spcBef>
                <a:spcPts val="0"/>
              </a:spcBef>
              <a:spcAft>
                <a:spcPts val="0"/>
              </a:spcAft>
              <a:buClr>
                <a:schemeClr val="dk1"/>
              </a:buClr>
              <a:buSzPct val="100000"/>
              <a:buChar char="●"/>
            </a:pPr>
            <a:r>
              <a:rPr lang="en" sz="2000"/>
              <a:t>Klik tombol </a:t>
            </a:r>
            <a:r>
              <a:rPr b="1" lang="en" sz="2000"/>
              <a:t>Save</a:t>
            </a:r>
            <a:r>
              <a:rPr lang="en" sz="2000"/>
              <a:t> pada bagian kanan bawah DBeaver</a:t>
            </a:r>
            <a:endParaRPr b="1" sz="2000"/>
          </a:p>
        </p:txBody>
      </p:sp>
      <p:sp>
        <p:nvSpPr>
          <p:cNvPr id="396" name="Google Shape;396;p29"/>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0"/>
          <p:cNvPicPr preferRelativeResize="0"/>
          <p:nvPr/>
        </p:nvPicPr>
        <p:blipFill rotWithShape="1">
          <a:blip r:embed="rId3">
            <a:alphaModFix/>
          </a:blip>
          <a:srcRect b="0" l="0" r="0" t="0"/>
          <a:stretch/>
        </p:blipFill>
        <p:spPr>
          <a:xfrm>
            <a:off x="1012205" y="1356967"/>
            <a:ext cx="4640367" cy="4736700"/>
          </a:xfrm>
          <a:prstGeom prst="rect">
            <a:avLst/>
          </a:prstGeom>
          <a:noFill/>
          <a:ln>
            <a:noFill/>
          </a:ln>
        </p:spPr>
      </p:pic>
      <p:sp>
        <p:nvSpPr>
          <p:cNvPr id="402" name="Google Shape;402;p30"/>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#2: Pembuatan Objek Table </a:t>
            </a:r>
            <a:r>
              <a:rPr b="1" lang="en"/>
              <a:t>dqlabmember</a:t>
            </a:r>
            <a:r>
              <a:rPr lang="en"/>
              <a:t> </a:t>
            </a:r>
            <a:endParaRPr/>
          </a:p>
        </p:txBody>
      </p:sp>
      <p:sp>
        <p:nvSpPr>
          <p:cNvPr id="403" name="Google Shape;403;p30"/>
          <p:cNvSpPr txBox="1"/>
          <p:nvPr>
            <p:ph idx="1" type="body"/>
          </p:nvPr>
        </p:nvSpPr>
        <p:spPr>
          <a:xfrm>
            <a:off x="6186500" y="1356967"/>
            <a:ext cx="5590000" cy="44296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Akan muncul tampilan seperti di samping ini</a:t>
            </a:r>
            <a:br>
              <a:rPr lang="en" sz="2000"/>
            </a:br>
            <a:r>
              <a:rPr lang="en" sz="1733"/>
              <a:t>Catatan: tampilan merupakan perintah SQL untuk membuat table. Kita tidak akan bahas untuk topik kali ini.</a:t>
            </a:r>
            <a:endParaRPr sz="1733"/>
          </a:p>
          <a:p>
            <a:pPr indent="-431788" lvl="0" marL="609585" rtl="0" algn="l">
              <a:lnSpc>
                <a:spcPct val="150000"/>
              </a:lnSpc>
              <a:spcBef>
                <a:spcPts val="0"/>
              </a:spcBef>
              <a:spcAft>
                <a:spcPts val="0"/>
              </a:spcAft>
              <a:buClr>
                <a:schemeClr val="dk1"/>
              </a:buClr>
              <a:buSzPts val="1500"/>
              <a:buChar char="●"/>
            </a:pPr>
            <a:r>
              <a:rPr lang="en" sz="2000"/>
              <a:t>Klik tombol </a:t>
            </a:r>
            <a:r>
              <a:rPr b="1" lang="en" sz="2000"/>
              <a:t>Persist</a:t>
            </a:r>
            <a:r>
              <a:rPr lang="en" sz="2000"/>
              <a:t> untuk merealisasikan pembuatan table.</a:t>
            </a:r>
            <a:endParaRPr sz="2000"/>
          </a:p>
        </p:txBody>
      </p:sp>
      <p:sp>
        <p:nvSpPr>
          <p:cNvPr id="404" name="Google Shape;404;p30"/>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4</a:t>
            </a:r>
            <a:endParaRPr b="1" i="0" sz="2533" u="none" cap="none" strike="noStrike">
              <a:solidFill>
                <a:schemeClr val="lt1"/>
              </a:solidFill>
              <a:latin typeface="Calibri"/>
              <a:ea typeface="Calibri"/>
              <a:cs typeface="Calibri"/>
              <a:sym typeface="Calibri"/>
            </a:endParaRPr>
          </a:p>
        </p:txBody>
      </p:sp>
      <p:sp>
        <p:nvSpPr>
          <p:cNvPr id="405" name="Google Shape;405;p30"/>
          <p:cNvSpPr/>
          <p:nvPr/>
        </p:nvSpPr>
        <p:spPr>
          <a:xfrm>
            <a:off x="2327363" y="5448867"/>
            <a:ext cx="11444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06" name="Google Shape;406;p30"/>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1"/>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#2: Pembuatan Objek Table </a:t>
            </a:r>
            <a:r>
              <a:rPr b="1" lang="en"/>
              <a:t>dqlabmember</a:t>
            </a:r>
            <a:r>
              <a:rPr lang="en"/>
              <a:t> </a:t>
            </a:r>
            <a:endParaRPr/>
          </a:p>
        </p:txBody>
      </p:sp>
      <p:sp>
        <p:nvSpPr>
          <p:cNvPr id="412" name="Google Shape;412;p31"/>
          <p:cNvSpPr/>
          <p:nvPr/>
        </p:nvSpPr>
        <p:spPr>
          <a:xfrm>
            <a:off x="3168475" y="1912888"/>
            <a:ext cx="31324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13" name="Google Shape;413;p31"/>
          <p:cNvSpPr txBox="1"/>
          <p:nvPr>
            <p:ph idx="1" type="body"/>
          </p:nvPr>
        </p:nvSpPr>
        <p:spPr>
          <a:xfrm>
            <a:off x="1012200" y="3849600"/>
            <a:ext cx="10846400" cy="2483600"/>
          </a:xfrm>
          <a:prstGeom prst="rect">
            <a:avLst/>
          </a:prstGeom>
          <a:noFill/>
          <a:ln>
            <a:noFill/>
          </a:ln>
        </p:spPr>
        <p:txBody>
          <a:bodyPr anchorCtr="0" anchor="t" bIns="121900" lIns="121900" spcFirstLastPara="1" rIns="121900" wrap="square" tIns="121900">
            <a:noAutofit/>
          </a:bodyPr>
          <a:lstStyle/>
          <a:p>
            <a:pPr indent="-431788" lvl="0" marL="609585" rtl="0" algn="l">
              <a:lnSpc>
                <a:spcPct val="150000"/>
              </a:lnSpc>
              <a:spcBef>
                <a:spcPts val="0"/>
              </a:spcBef>
              <a:spcAft>
                <a:spcPts val="0"/>
              </a:spcAft>
              <a:buClr>
                <a:schemeClr val="dk1"/>
              </a:buClr>
              <a:buSzPts val="1500"/>
              <a:buChar char="●"/>
            </a:pPr>
            <a:r>
              <a:rPr lang="en" sz="2000"/>
              <a:t>Akan muncul error yang mungkin teksnya seperti terlihat di atas (namun hasil teman-teman mungkin berbeda).</a:t>
            </a:r>
            <a:endParaRPr sz="2000"/>
          </a:p>
          <a:p>
            <a:pPr indent="-431788" lvl="0" marL="609585" rtl="0" algn="l">
              <a:lnSpc>
                <a:spcPct val="150000"/>
              </a:lnSpc>
              <a:spcBef>
                <a:spcPts val="0"/>
              </a:spcBef>
              <a:spcAft>
                <a:spcPts val="0"/>
              </a:spcAft>
              <a:buClr>
                <a:schemeClr val="dk1"/>
              </a:buClr>
              <a:buSzPts val="1500"/>
              <a:buChar char="●"/>
            </a:pPr>
            <a:r>
              <a:rPr lang="en" sz="2000"/>
              <a:t>Tidak apa-apa, kita hanya perlu menambahkan column yang akan kita praktekkan pada praktek berikutnya.</a:t>
            </a:r>
            <a:endParaRPr sz="2000"/>
          </a:p>
          <a:p>
            <a:pPr indent="-431788" lvl="0" marL="609585" rtl="0" algn="l">
              <a:lnSpc>
                <a:spcPct val="150000"/>
              </a:lnSpc>
              <a:spcBef>
                <a:spcPts val="0"/>
              </a:spcBef>
              <a:spcAft>
                <a:spcPts val="0"/>
              </a:spcAft>
              <a:buClr>
                <a:schemeClr val="dk1"/>
              </a:buClr>
              <a:buSzPts val="1500"/>
              <a:buChar char="●"/>
            </a:pPr>
            <a:r>
              <a:rPr lang="en" sz="2000"/>
              <a:t>Selesai.</a:t>
            </a:r>
            <a:endParaRPr sz="2000"/>
          </a:p>
        </p:txBody>
      </p:sp>
      <p:sp>
        <p:nvSpPr>
          <p:cNvPr id="414" name="Google Shape;414;p31"/>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5</a:t>
            </a:r>
            <a:endParaRPr b="1" i="0" sz="2533" u="none" cap="none" strike="noStrike">
              <a:solidFill>
                <a:schemeClr val="lt1"/>
              </a:solidFill>
              <a:latin typeface="Calibri"/>
              <a:ea typeface="Calibri"/>
              <a:cs typeface="Calibri"/>
              <a:sym typeface="Calibri"/>
            </a:endParaRPr>
          </a:p>
        </p:txBody>
      </p:sp>
      <p:pic>
        <p:nvPicPr>
          <p:cNvPr id="415" name="Google Shape;415;p31"/>
          <p:cNvPicPr preferRelativeResize="0"/>
          <p:nvPr/>
        </p:nvPicPr>
        <p:blipFill rotWithShape="1">
          <a:blip r:embed="rId3">
            <a:alphaModFix/>
          </a:blip>
          <a:srcRect b="40620" l="0" r="0" t="0"/>
          <a:stretch/>
        </p:blipFill>
        <p:spPr>
          <a:xfrm>
            <a:off x="1012201" y="1356968"/>
            <a:ext cx="7803201" cy="2300633"/>
          </a:xfrm>
          <a:prstGeom prst="rect">
            <a:avLst/>
          </a:prstGeom>
          <a:noFill/>
          <a:ln cap="flat" cmpd="sng" w="9525">
            <a:solidFill>
              <a:schemeClr val="dk2"/>
            </a:solidFill>
            <a:prstDash val="solid"/>
            <a:round/>
            <a:headEnd len="sm" w="sm" type="none"/>
            <a:tailEnd len="sm" w="sm" type="none"/>
          </a:ln>
        </p:spPr>
      </p:pic>
      <p:sp>
        <p:nvSpPr>
          <p:cNvPr id="416" name="Google Shape;416;p3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2"/>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p>
            <a:pPr indent="0" lvl="0" marL="0" rtl="0" algn="ctr">
              <a:lnSpc>
                <a:spcPct val="90000"/>
              </a:lnSpc>
              <a:spcBef>
                <a:spcPts val="0"/>
              </a:spcBef>
              <a:spcAft>
                <a:spcPts val="0"/>
              </a:spcAft>
              <a:buClr>
                <a:schemeClr val="dk1"/>
              </a:buClr>
              <a:buSzPts val="3600"/>
              <a:buFont typeface="Calibri"/>
              <a:buNone/>
            </a:pPr>
            <a:r>
              <a:rPr lang="en"/>
              <a:t>Praktek #3</a:t>
            </a:r>
            <a:endParaRPr/>
          </a:p>
        </p:txBody>
      </p:sp>
      <p:sp>
        <p:nvSpPr>
          <p:cNvPr id="422" name="Google Shape;422;p32"/>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33"/>
          <p:cNvPicPr preferRelativeResize="0"/>
          <p:nvPr/>
        </p:nvPicPr>
        <p:blipFill rotWithShape="1">
          <a:blip r:embed="rId3">
            <a:alphaModFix/>
          </a:blip>
          <a:srcRect b="0" l="0" r="36085" t="0"/>
          <a:stretch/>
        </p:blipFill>
        <p:spPr>
          <a:xfrm>
            <a:off x="1020184" y="1356967"/>
            <a:ext cx="5267067" cy="4606731"/>
          </a:xfrm>
          <a:prstGeom prst="rect">
            <a:avLst/>
          </a:prstGeom>
          <a:noFill/>
          <a:ln cap="flat" cmpd="sng" w="9525">
            <a:solidFill>
              <a:schemeClr val="dk2"/>
            </a:solidFill>
            <a:prstDash val="solid"/>
            <a:round/>
            <a:headEnd len="sm" w="sm" type="none"/>
            <a:tailEnd len="sm" w="sm" type="none"/>
          </a:ln>
        </p:spPr>
      </p:pic>
      <p:sp>
        <p:nvSpPr>
          <p:cNvPr id="428" name="Google Shape;428;p33"/>
          <p:cNvSpPr txBox="1"/>
          <p:nvPr>
            <p:ph type="title"/>
          </p:nvPr>
        </p:nvSpPr>
        <p:spPr>
          <a:xfrm>
            <a:off x="415600" y="130702"/>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#3: Pembuatan Objek Column dengan DBeaver</a:t>
            </a:r>
            <a:endParaRPr/>
          </a:p>
        </p:txBody>
      </p:sp>
      <p:sp>
        <p:nvSpPr>
          <p:cNvPr id="429" name="Google Shape;429;p33"/>
          <p:cNvSpPr/>
          <p:nvPr/>
        </p:nvSpPr>
        <p:spPr>
          <a:xfrm>
            <a:off x="1046151" y="4743475"/>
            <a:ext cx="51008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30" name="Google Shape;430;p33"/>
          <p:cNvSpPr txBox="1"/>
          <p:nvPr>
            <p:ph idx="1" type="body"/>
          </p:nvPr>
        </p:nvSpPr>
        <p:spPr>
          <a:xfrm>
            <a:off x="6389833" y="1356967"/>
            <a:ext cx="5590000" cy="29544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Masih pada editor dari table, perhatikan di bagian bawah panel terdapat tab </a:t>
            </a:r>
            <a:r>
              <a:rPr b="1" lang="en" sz="2000"/>
              <a:t>Columns</a:t>
            </a:r>
            <a:r>
              <a:rPr lang="en" sz="2000"/>
              <a:t> yang masih tidak ada daftarnya.</a:t>
            </a:r>
            <a:endParaRPr sz="2000"/>
          </a:p>
          <a:p>
            <a:pPr indent="-431788" lvl="0" marL="609585" rtl="0" algn="l">
              <a:lnSpc>
                <a:spcPct val="150000"/>
              </a:lnSpc>
              <a:spcBef>
                <a:spcPts val="0"/>
              </a:spcBef>
              <a:spcAft>
                <a:spcPts val="0"/>
              </a:spcAft>
              <a:buClr>
                <a:schemeClr val="dk1"/>
              </a:buClr>
              <a:buSzPts val="1500"/>
              <a:buChar char="●"/>
            </a:pPr>
            <a:r>
              <a:rPr lang="en" sz="2000"/>
              <a:t>Kita akan menambahkan column baru pada praktek slide berikut.</a:t>
            </a:r>
            <a:endParaRPr sz="2000"/>
          </a:p>
        </p:txBody>
      </p:sp>
      <p:sp>
        <p:nvSpPr>
          <p:cNvPr id="431" name="Google Shape;431;p33"/>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1</a:t>
            </a:r>
            <a:endParaRPr b="1" i="0" sz="2533" u="none" cap="none" strike="noStrike">
              <a:solidFill>
                <a:schemeClr val="lt1"/>
              </a:solidFill>
              <a:latin typeface="Calibri"/>
              <a:ea typeface="Calibri"/>
              <a:cs typeface="Calibri"/>
              <a:sym typeface="Calibri"/>
            </a:endParaRPr>
          </a:p>
        </p:txBody>
      </p:sp>
      <p:sp>
        <p:nvSpPr>
          <p:cNvPr id="432" name="Google Shape;432;p3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4"/>
          <p:cNvPicPr preferRelativeResize="0"/>
          <p:nvPr/>
        </p:nvPicPr>
        <p:blipFill rotWithShape="1">
          <a:blip r:embed="rId3">
            <a:alphaModFix/>
          </a:blip>
          <a:srcRect b="0" l="0" r="0" t="0"/>
          <a:stretch/>
        </p:blipFill>
        <p:spPr>
          <a:xfrm>
            <a:off x="1020201" y="2704401"/>
            <a:ext cx="4648201" cy="3759579"/>
          </a:xfrm>
          <a:prstGeom prst="rect">
            <a:avLst/>
          </a:prstGeom>
          <a:noFill/>
          <a:ln>
            <a:noFill/>
          </a:ln>
        </p:spPr>
      </p:pic>
      <p:pic>
        <p:nvPicPr>
          <p:cNvPr id="438" name="Google Shape;438;p34"/>
          <p:cNvPicPr preferRelativeResize="0"/>
          <p:nvPr/>
        </p:nvPicPr>
        <p:blipFill rotWithShape="1">
          <a:blip r:embed="rId4">
            <a:alphaModFix/>
          </a:blip>
          <a:srcRect b="0" l="0" r="0" t="0"/>
          <a:stretch/>
        </p:blipFill>
        <p:spPr>
          <a:xfrm>
            <a:off x="1020216" y="1356967"/>
            <a:ext cx="4648200" cy="1041400"/>
          </a:xfrm>
          <a:prstGeom prst="rect">
            <a:avLst/>
          </a:prstGeom>
          <a:noFill/>
          <a:ln cap="flat" cmpd="sng" w="9525">
            <a:solidFill>
              <a:schemeClr val="dk2"/>
            </a:solidFill>
            <a:prstDash val="solid"/>
            <a:round/>
            <a:headEnd len="sm" w="sm" type="none"/>
            <a:tailEnd len="sm" w="sm" type="none"/>
          </a:ln>
        </p:spPr>
      </p:pic>
      <p:sp>
        <p:nvSpPr>
          <p:cNvPr id="439" name="Google Shape;439;p34"/>
          <p:cNvSpPr txBox="1"/>
          <p:nvPr>
            <p:ph type="title"/>
          </p:nvPr>
        </p:nvSpPr>
        <p:spPr>
          <a:xfrm>
            <a:off x="415600" y="12220"/>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#3: Pembuatan Objek Column dengan DBeaver</a:t>
            </a:r>
            <a:endParaRPr/>
          </a:p>
        </p:txBody>
      </p:sp>
      <p:sp>
        <p:nvSpPr>
          <p:cNvPr id="440" name="Google Shape;440;p34"/>
          <p:cNvSpPr/>
          <p:nvPr/>
        </p:nvSpPr>
        <p:spPr>
          <a:xfrm>
            <a:off x="2690804" y="1598129"/>
            <a:ext cx="23256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41" name="Google Shape;441;p34"/>
          <p:cNvSpPr txBox="1"/>
          <p:nvPr>
            <p:ph idx="1" type="body"/>
          </p:nvPr>
        </p:nvSpPr>
        <p:spPr>
          <a:xfrm>
            <a:off x="5843767" y="1356967"/>
            <a:ext cx="5842400" cy="1041600"/>
          </a:xfrm>
          <a:prstGeom prst="rect">
            <a:avLst/>
          </a:prstGeom>
          <a:noFill/>
          <a:ln>
            <a:noFill/>
          </a:ln>
        </p:spPr>
        <p:txBody>
          <a:bodyPr anchorCtr="0" anchor="t" bIns="121900" lIns="121900" spcFirstLastPara="1" rIns="121900" wrap="square" tIns="121900">
            <a:normAutofit fontScale="92500" lnSpcReduction="20000"/>
          </a:bodyPr>
          <a:lstStyle/>
          <a:p>
            <a:pPr indent="-431788" lvl="0" marL="609585" rtl="0" algn="l">
              <a:lnSpc>
                <a:spcPct val="150000"/>
              </a:lnSpc>
              <a:spcBef>
                <a:spcPts val="0"/>
              </a:spcBef>
              <a:spcAft>
                <a:spcPts val="0"/>
              </a:spcAft>
              <a:buClr>
                <a:schemeClr val="dk1"/>
              </a:buClr>
              <a:buSzPct val="81081"/>
              <a:buChar char="●"/>
            </a:pPr>
            <a:r>
              <a:rPr lang="en" sz="2000"/>
              <a:t>Pada bagian bawah kanan DBeaver, klik tombol </a:t>
            </a:r>
            <a:r>
              <a:rPr b="1" lang="en" sz="2000"/>
              <a:t>Create New Column</a:t>
            </a:r>
            <a:endParaRPr b="1" sz="2000"/>
          </a:p>
        </p:txBody>
      </p:sp>
      <p:sp>
        <p:nvSpPr>
          <p:cNvPr id="442" name="Google Shape;442;p34"/>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2</a:t>
            </a:r>
            <a:endParaRPr b="1" i="0" sz="2533" u="none" cap="none" strike="noStrike">
              <a:solidFill>
                <a:schemeClr val="lt1"/>
              </a:solidFill>
              <a:latin typeface="Calibri"/>
              <a:ea typeface="Calibri"/>
              <a:cs typeface="Calibri"/>
              <a:sym typeface="Calibri"/>
            </a:endParaRPr>
          </a:p>
        </p:txBody>
      </p:sp>
      <p:sp>
        <p:nvSpPr>
          <p:cNvPr id="443" name="Google Shape;443;p34"/>
          <p:cNvSpPr/>
          <p:nvPr/>
        </p:nvSpPr>
        <p:spPr>
          <a:xfrm>
            <a:off x="1805000" y="3259933"/>
            <a:ext cx="3863200" cy="869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44" name="Google Shape;444;p34"/>
          <p:cNvSpPr txBox="1"/>
          <p:nvPr>
            <p:ph idx="1" type="body"/>
          </p:nvPr>
        </p:nvSpPr>
        <p:spPr>
          <a:xfrm>
            <a:off x="5843767" y="2704400"/>
            <a:ext cx="6054400" cy="37872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15000"/>
              </a:lnSpc>
              <a:spcBef>
                <a:spcPts val="0"/>
              </a:spcBef>
              <a:spcAft>
                <a:spcPts val="0"/>
              </a:spcAft>
              <a:buClr>
                <a:schemeClr val="dk1"/>
              </a:buClr>
              <a:buSzPts val="1500"/>
              <a:buChar char="●"/>
            </a:pPr>
            <a:r>
              <a:rPr lang="en" sz="2000"/>
              <a:t>Masukkan rincian column pertama seperti permintaan pada soal praktek, yaitu:</a:t>
            </a:r>
            <a:br>
              <a:rPr lang="en" sz="1867"/>
            </a:br>
            <a:br>
              <a:rPr lang="en" sz="1867"/>
            </a:br>
            <a:r>
              <a:rPr b="1" lang="en" sz="2000"/>
              <a:t>member_id</a:t>
            </a:r>
            <a:r>
              <a:rPr lang="en" sz="2000"/>
              <a:t> dengan tipe data </a:t>
            </a:r>
            <a:r>
              <a:rPr b="1" lang="en" sz="2000"/>
              <a:t>varchar(10)</a:t>
            </a:r>
            <a:br>
              <a:rPr b="1" lang="en" sz="1867"/>
            </a:br>
            <a:br>
              <a:rPr lang="en" sz="1867"/>
            </a:br>
            <a:r>
              <a:rPr lang="en" sz="1733"/>
              <a:t>Catatan:</a:t>
            </a:r>
            <a:br>
              <a:rPr lang="en" sz="1867"/>
            </a:br>
            <a:r>
              <a:rPr lang="en" sz="1600"/>
              <a:t>Tipe data </a:t>
            </a:r>
            <a:r>
              <a:rPr b="1" lang="en" sz="1600"/>
              <a:t>varchar(10)</a:t>
            </a:r>
            <a:r>
              <a:rPr lang="en" sz="1600"/>
              <a:t> artinya isi data adalah teks (bisa dimasukkan karakter angka maupun alfabet) dengan panjang maksimal 10 karakter</a:t>
            </a:r>
            <a:br>
              <a:rPr lang="en" sz="1600"/>
            </a:br>
            <a:endParaRPr sz="1600"/>
          </a:p>
          <a:p>
            <a:pPr indent="-431788" lvl="0" marL="609585" rtl="0" algn="l">
              <a:lnSpc>
                <a:spcPct val="115000"/>
              </a:lnSpc>
              <a:spcBef>
                <a:spcPts val="0"/>
              </a:spcBef>
              <a:spcAft>
                <a:spcPts val="0"/>
              </a:spcAft>
              <a:buClr>
                <a:schemeClr val="dk1"/>
              </a:buClr>
              <a:buSzPts val="1500"/>
              <a:buChar char="●"/>
            </a:pPr>
            <a:r>
              <a:rPr lang="en" sz="2000"/>
              <a:t>Klik tombol </a:t>
            </a:r>
            <a:r>
              <a:rPr b="1" lang="en" sz="2000"/>
              <a:t>OK</a:t>
            </a:r>
            <a:endParaRPr b="1" sz="2000"/>
          </a:p>
        </p:txBody>
      </p:sp>
      <p:sp>
        <p:nvSpPr>
          <p:cNvPr id="445" name="Google Shape;445;p34"/>
          <p:cNvSpPr/>
          <p:nvPr/>
        </p:nvSpPr>
        <p:spPr>
          <a:xfrm>
            <a:off x="200033" y="2615133"/>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3</a:t>
            </a:r>
            <a:endParaRPr b="1" i="0" sz="2533" u="none" cap="none" strike="noStrike">
              <a:solidFill>
                <a:schemeClr val="lt1"/>
              </a:solidFill>
              <a:latin typeface="Calibri"/>
              <a:ea typeface="Calibri"/>
              <a:cs typeface="Calibri"/>
              <a:sym typeface="Calibri"/>
            </a:endParaRPr>
          </a:p>
        </p:txBody>
      </p:sp>
      <p:sp>
        <p:nvSpPr>
          <p:cNvPr id="446" name="Google Shape;446;p3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35"/>
          <p:cNvPicPr preferRelativeResize="0"/>
          <p:nvPr/>
        </p:nvPicPr>
        <p:blipFill rotWithShape="1">
          <a:blip r:embed="rId3">
            <a:alphaModFix/>
          </a:blip>
          <a:srcRect b="0" l="0" r="38890" t="6619"/>
          <a:stretch/>
        </p:blipFill>
        <p:spPr>
          <a:xfrm>
            <a:off x="1003634" y="1385884"/>
            <a:ext cx="4681335" cy="1214067"/>
          </a:xfrm>
          <a:prstGeom prst="rect">
            <a:avLst/>
          </a:prstGeom>
          <a:noFill/>
          <a:ln cap="flat" cmpd="sng" w="9525">
            <a:solidFill>
              <a:schemeClr val="dk1"/>
            </a:solidFill>
            <a:prstDash val="solid"/>
            <a:round/>
            <a:headEnd len="sm" w="sm" type="none"/>
            <a:tailEnd len="sm" w="sm" type="none"/>
          </a:ln>
        </p:spPr>
      </p:pic>
      <p:sp>
        <p:nvSpPr>
          <p:cNvPr id="452" name="Google Shape;452;p35"/>
          <p:cNvSpPr txBox="1"/>
          <p:nvPr>
            <p:ph type="title"/>
          </p:nvPr>
        </p:nvSpPr>
        <p:spPr>
          <a:xfrm>
            <a:off x="415600" y="106090"/>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#3: Pembuatan Objek Column dengan DBeaver</a:t>
            </a:r>
            <a:endParaRPr/>
          </a:p>
        </p:txBody>
      </p:sp>
      <p:sp>
        <p:nvSpPr>
          <p:cNvPr id="453" name="Google Shape;453;p35"/>
          <p:cNvSpPr/>
          <p:nvPr/>
        </p:nvSpPr>
        <p:spPr>
          <a:xfrm>
            <a:off x="2447899" y="1627484"/>
            <a:ext cx="33244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54" name="Google Shape;454;p35"/>
          <p:cNvSpPr txBox="1"/>
          <p:nvPr>
            <p:ph idx="1" type="body"/>
          </p:nvPr>
        </p:nvSpPr>
        <p:spPr>
          <a:xfrm>
            <a:off x="5843767" y="1356967"/>
            <a:ext cx="5842400" cy="1347600"/>
          </a:xfrm>
          <a:prstGeom prst="rect">
            <a:avLst/>
          </a:prstGeom>
          <a:noFill/>
          <a:ln>
            <a:noFill/>
          </a:ln>
        </p:spPr>
        <p:txBody>
          <a:bodyPr anchorCtr="0" anchor="t" bIns="121900" lIns="121900" spcFirstLastPara="1" rIns="121900" wrap="square" tIns="121900">
            <a:normAutofit fontScale="85000" lnSpcReduction="10000"/>
          </a:bodyPr>
          <a:lstStyle/>
          <a:p>
            <a:pPr indent="-431788" lvl="0" marL="609585" rtl="0" algn="l">
              <a:lnSpc>
                <a:spcPct val="150000"/>
              </a:lnSpc>
              <a:spcBef>
                <a:spcPts val="0"/>
              </a:spcBef>
              <a:spcAft>
                <a:spcPts val="0"/>
              </a:spcAft>
              <a:buClr>
                <a:schemeClr val="dk1"/>
              </a:buClr>
              <a:buSzPct val="88235"/>
              <a:buChar char="●"/>
            </a:pPr>
            <a:r>
              <a:rPr lang="en" sz="2000"/>
              <a:t>Pada bagian Columns sekarang telah muncul satu column dengan nama </a:t>
            </a:r>
            <a:r>
              <a:rPr b="1" lang="en" sz="2000"/>
              <a:t>member_id</a:t>
            </a:r>
            <a:r>
              <a:rPr lang="en" sz="2000"/>
              <a:t> dan bertipe varchar(10).</a:t>
            </a:r>
            <a:endParaRPr sz="2000"/>
          </a:p>
        </p:txBody>
      </p:sp>
      <p:sp>
        <p:nvSpPr>
          <p:cNvPr id="455" name="Google Shape;455;p35"/>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4</a:t>
            </a:r>
            <a:endParaRPr b="1" i="0" sz="2533" u="none" cap="none" strike="noStrike">
              <a:solidFill>
                <a:schemeClr val="lt1"/>
              </a:solidFill>
              <a:latin typeface="Calibri"/>
              <a:ea typeface="Calibri"/>
              <a:cs typeface="Calibri"/>
              <a:sym typeface="Calibri"/>
            </a:endParaRPr>
          </a:p>
        </p:txBody>
      </p:sp>
      <p:sp>
        <p:nvSpPr>
          <p:cNvPr id="456" name="Google Shape;456;p35"/>
          <p:cNvSpPr/>
          <p:nvPr/>
        </p:nvSpPr>
        <p:spPr>
          <a:xfrm>
            <a:off x="200033" y="28580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5</a:t>
            </a:r>
            <a:endParaRPr b="1" i="0" sz="2533" u="none" cap="none" strike="noStrike">
              <a:solidFill>
                <a:schemeClr val="lt1"/>
              </a:solidFill>
              <a:latin typeface="Calibri"/>
              <a:ea typeface="Calibri"/>
              <a:cs typeface="Calibri"/>
              <a:sym typeface="Calibri"/>
            </a:endParaRPr>
          </a:p>
        </p:txBody>
      </p:sp>
      <p:sp>
        <p:nvSpPr>
          <p:cNvPr id="457" name="Google Shape;457;p35"/>
          <p:cNvSpPr txBox="1"/>
          <p:nvPr>
            <p:ph idx="1" type="body"/>
          </p:nvPr>
        </p:nvSpPr>
        <p:spPr>
          <a:xfrm>
            <a:off x="5843771" y="2962600"/>
            <a:ext cx="5842400" cy="1347600"/>
          </a:xfrm>
          <a:prstGeom prst="rect">
            <a:avLst/>
          </a:prstGeom>
          <a:noFill/>
          <a:ln>
            <a:noFill/>
          </a:ln>
        </p:spPr>
        <p:txBody>
          <a:bodyPr anchorCtr="0" anchor="t" bIns="121900" lIns="121900" spcFirstLastPara="1" rIns="121900" wrap="square" tIns="121900">
            <a:normAutofit fontScale="92500"/>
          </a:bodyPr>
          <a:lstStyle/>
          <a:p>
            <a:pPr indent="-431788" lvl="0" marL="609585" rtl="0" algn="l">
              <a:lnSpc>
                <a:spcPct val="150000"/>
              </a:lnSpc>
              <a:spcBef>
                <a:spcPts val="0"/>
              </a:spcBef>
              <a:spcAft>
                <a:spcPts val="0"/>
              </a:spcAft>
              <a:buClr>
                <a:schemeClr val="dk1"/>
              </a:buClr>
              <a:buSzPct val="81081"/>
              <a:buChar char="●"/>
            </a:pPr>
            <a:r>
              <a:rPr lang="en" sz="2000"/>
              <a:t>Lengkapi column-column lain sesuai soal praktek sehingga tampilan seperti di samping ini.</a:t>
            </a:r>
            <a:endParaRPr b="1" sz="2000"/>
          </a:p>
        </p:txBody>
      </p:sp>
      <p:pic>
        <p:nvPicPr>
          <p:cNvPr id="458" name="Google Shape;458;p35"/>
          <p:cNvPicPr preferRelativeResize="0"/>
          <p:nvPr/>
        </p:nvPicPr>
        <p:blipFill rotWithShape="1">
          <a:blip r:embed="rId4">
            <a:alphaModFix/>
          </a:blip>
          <a:srcRect b="0" l="0" r="0" t="0"/>
          <a:stretch/>
        </p:blipFill>
        <p:spPr>
          <a:xfrm>
            <a:off x="1017922" y="2962608"/>
            <a:ext cx="4681333" cy="1842403"/>
          </a:xfrm>
          <a:prstGeom prst="rect">
            <a:avLst/>
          </a:prstGeom>
          <a:noFill/>
          <a:ln cap="flat" cmpd="sng" w="9525">
            <a:solidFill>
              <a:schemeClr val="dk2"/>
            </a:solidFill>
            <a:prstDash val="solid"/>
            <a:round/>
            <a:headEnd len="sm" w="sm" type="none"/>
            <a:tailEnd len="sm" w="sm" type="none"/>
          </a:ln>
        </p:spPr>
      </p:pic>
      <p:sp>
        <p:nvSpPr>
          <p:cNvPr id="459" name="Google Shape;459;p35"/>
          <p:cNvSpPr/>
          <p:nvPr/>
        </p:nvSpPr>
        <p:spPr>
          <a:xfrm>
            <a:off x="200033" y="52472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6</a:t>
            </a:r>
            <a:endParaRPr b="1" i="0" sz="2533" u="none" cap="none" strike="noStrike">
              <a:solidFill>
                <a:schemeClr val="lt1"/>
              </a:solidFill>
              <a:latin typeface="Calibri"/>
              <a:ea typeface="Calibri"/>
              <a:cs typeface="Calibri"/>
              <a:sym typeface="Calibri"/>
            </a:endParaRPr>
          </a:p>
        </p:txBody>
      </p:sp>
      <p:pic>
        <p:nvPicPr>
          <p:cNvPr id="460" name="Google Shape;460;p35"/>
          <p:cNvPicPr preferRelativeResize="0"/>
          <p:nvPr/>
        </p:nvPicPr>
        <p:blipFill rotWithShape="1">
          <a:blip r:embed="rId5">
            <a:alphaModFix/>
          </a:blip>
          <a:srcRect b="0" l="0" r="0" t="0"/>
          <a:stretch/>
        </p:blipFill>
        <p:spPr>
          <a:xfrm>
            <a:off x="1076600" y="5247211"/>
            <a:ext cx="2819400" cy="965200"/>
          </a:xfrm>
          <a:prstGeom prst="rect">
            <a:avLst/>
          </a:prstGeom>
          <a:noFill/>
          <a:ln cap="flat" cmpd="sng" w="9525">
            <a:solidFill>
              <a:schemeClr val="dk2"/>
            </a:solidFill>
            <a:prstDash val="solid"/>
            <a:round/>
            <a:headEnd len="sm" w="sm" type="none"/>
            <a:tailEnd len="sm" w="sm" type="none"/>
          </a:ln>
        </p:spPr>
      </p:pic>
      <p:sp>
        <p:nvSpPr>
          <p:cNvPr id="461" name="Google Shape;461;p35"/>
          <p:cNvSpPr/>
          <p:nvPr/>
        </p:nvSpPr>
        <p:spPr>
          <a:xfrm>
            <a:off x="936600" y="5053333"/>
            <a:ext cx="24352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62" name="Google Shape;462;p35"/>
          <p:cNvSpPr txBox="1"/>
          <p:nvPr>
            <p:ph idx="1" type="body"/>
          </p:nvPr>
        </p:nvSpPr>
        <p:spPr>
          <a:xfrm>
            <a:off x="5843771" y="4974633"/>
            <a:ext cx="5842400" cy="1347600"/>
          </a:xfrm>
          <a:prstGeom prst="rect">
            <a:avLst/>
          </a:prstGeom>
          <a:noFill/>
          <a:ln>
            <a:noFill/>
          </a:ln>
        </p:spPr>
        <p:txBody>
          <a:bodyPr anchorCtr="0" anchor="t" bIns="121900" lIns="121900" spcFirstLastPara="1" rIns="121900" wrap="square" tIns="121900">
            <a:normAutofit fontScale="85000" lnSpcReduction="10000"/>
          </a:bodyPr>
          <a:lstStyle/>
          <a:p>
            <a:pPr indent="-431788" lvl="0" marL="609585" rtl="0" algn="l">
              <a:lnSpc>
                <a:spcPct val="150000"/>
              </a:lnSpc>
              <a:spcBef>
                <a:spcPts val="0"/>
              </a:spcBef>
              <a:spcAft>
                <a:spcPts val="0"/>
              </a:spcAft>
              <a:buClr>
                <a:schemeClr val="dk1"/>
              </a:buClr>
              <a:buSzPct val="88235"/>
              <a:buChar char="●"/>
            </a:pPr>
            <a:r>
              <a:rPr lang="en" sz="2000"/>
              <a:t>Perhatikan nama table masih ada tanda * yang artinya penambahan column-column ini belum disimpan </a:t>
            </a:r>
            <a:endParaRPr b="1" sz="2000"/>
          </a:p>
        </p:txBody>
      </p:sp>
      <p:sp>
        <p:nvSpPr>
          <p:cNvPr id="463" name="Google Shape;463;p35"/>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6"/>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70707"/>
              <a:buFont typeface="Calibri"/>
              <a:buNone/>
            </a:pPr>
            <a:r>
              <a:rPr b="1" lang="en"/>
              <a:t>Varchar, Datetime, Integer</a:t>
            </a:r>
            <a:endParaRPr b="1"/>
          </a:p>
        </p:txBody>
      </p:sp>
      <p:sp>
        <p:nvSpPr>
          <p:cNvPr id="469" name="Google Shape;469;p36"/>
          <p:cNvSpPr txBox="1"/>
          <p:nvPr>
            <p:ph idx="1" type="body"/>
          </p:nvPr>
        </p:nvSpPr>
        <p:spPr>
          <a:xfrm>
            <a:off x="415600" y="1867839"/>
            <a:ext cx="11360700" cy="4555200"/>
          </a:xfrm>
          <a:prstGeom prst="rect">
            <a:avLst/>
          </a:prstGeom>
          <a:noFill/>
          <a:ln>
            <a:noFill/>
          </a:ln>
        </p:spPr>
        <p:txBody>
          <a:bodyPr anchorCtr="0" anchor="t" bIns="91425" lIns="91425" spcFirstLastPara="1" rIns="91425" wrap="square" tIns="91425">
            <a:normAutofit/>
          </a:bodyPr>
          <a:lstStyle/>
          <a:p>
            <a:pPr indent="0" lvl="0" marL="152396" rtl="0" algn="l">
              <a:lnSpc>
                <a:spcPct val="90000"/>
              </a:lnSpc>
              <a:spcBef>
                <a:spcPts val="0"/>
              </a:spcBef>
              <a:spcAft>
                <a:spcPts val="0"/>
              </a:spcAft>
              <a:buClr>
                <a:schemeClr val="dk1"/>
              </a:buClr>
              <a:buSzPts val="1800"/>
              <a:buNone/>
            </a:pPr>
            <a:r>
              <a:rPr lang="en" sz="1867"/>
              <a:t>Apa itu Varchar? Seperti namanya, varchar disebut </a:t>
            </a:r>
            <a:r>
              <a:rPr b="1" lang="en" sz="1867"/>
              <a:t>a karakter variabel</a:t>
            </a:r>
            <a:r>
              <a:rPr lang="en" sz="1867"/>
              <a:t>. Varchar digunakan untuk menyimpan data alfanumerik yang memiliki panjang variabel. Jumlah karakter maksimum yang dapat ditampung oleh tipe data ini adalah 4000 karakter dan ukuran penyimpanan maksimum adalah 2 GB.</a:t>
            </a:r>
            <a:endParaRPr sz="1867"/>
          </a:p>
          <a:p>
            <a:pPr indent="0" lvl="0" marL="152396" rtl="0" algn="l">
              <a:lnSpc>
                <a:spcPct val="90000"/>
              </a:lnSpc>
              <a:spcBef>
                <a:spcPts val="0"/>
              </a:spcBef>
              <a:spcAft>
                <a:spcPts val="0"/>
              </a:spcAft>
              <a:buClr>
                <a:schemeClr val="dk1"/>
              </a:buClr>
              <a:buSzPts val="1800"/>
              <a:buNone/>
            </a:pPr>
            <a:r>
              <a:t/>
            </a:r>
            <a:endParaRPr sz="1867"/>
          </a:p>
          <a:p>
            <a:pPr indent="0" lvl="0" marL="152396" rtl="0" algn="l">
              <a:lnSpc>
                <a:spcPct val="90000"/>
              </a:lnSpc>
              <a:spcBef>
                <a:spcPts val="0"/>
              </a:spcBef>
              <a:spcAft>
                <a:spcPts val="0"/>
              </a:spcAft>
              <a:buClr>
                <a:schemeClr val="dk1"/>
              </a:buClr>
              <a:buSzPts val="1800"/>
              <a:buNone/>
            </a:pPr>
            <a:r>
              <a:rPr b="1" lang="en" sz="1867"/>
              <a:t>Tipe data dateTime</a:t>
            </a:r>
            <a:r>
              <a:rPr lang="en" sz="1867"/>
              <a:t> digunakan untuk menentukan tanggal dan waktu. </a:t>
            </a:r>
            <a:endParaRPr/>
          </a:p>
          <a:p>
            <a:pPr indent="0" lvl="0" marL="152396" rtl="0" algn="l">
              <a:lnSpc>
                <a:spcPct val="90000"/>
              </a:lnSpc>
              <a:spcBef>
                <a:spcPts val="0"/>
              </a:spcBef>
              <a:spcAft>
                <a:spcPts val="0"/>
              </a:spcAft>
              <a:buClr>
                <a:schemeClr val="dk1"/>
              </a:buClr>
              <a:buSzPts val="1800"/>
              <a:buNone/>
            </a:pPr>
            <a:r>
              <a:t/>
            </a:r>
            <a:endParaRPr sz="1867"/>
          </a:p>
          <a:p>
            <a:pPr indent="0" lvl="0" marL="152396" rtl="0" algn="l">
              <a:lnSpc>
                <a:spcPct val="90000"/>
              </a:lnSpc>
              <a:spcBef>
                <a:spcPts val="0"/>
              </a:spcBef>
              <a:spcAft>
                <a:spcPts val="0"/>
              </a:spcAft>
              <a:buClr>
                <a:schemeClr val="dk1"/>
              </a:buClr>
              <a:buSzPts val="1800"/>
              <a:buNone/>
            </a:pPr>
            <a:r>
              <a:rPr b="1" lang="en" sz="1867"/>
              <a:t>Integer</a:t>
            </a:r>
            <a:r>
              <a:rPr lang="en" sz="1867"/>
              <a:t> (</a:t>
            </a:r>
            <a:r>
              <a:rPr b="1" lang="en" sz="1867"/>
              <a:t>int</a:t>
            </a:r>
            <a:r>
              <a:rPr lang="en" sz="1867"/>
              <a:t>.) merupakan data type berbentuk bilangan bulat atau numerik yang umumnya digunakan untuk menyimpan </a:t>
            </a:r>
            <a:r>
              <a:rPr b="1" lang="en" sz="1867"/>
              <a:t>angka</a:t>
            </a:r>
            <a:r>
              <a:rPr lang="en" sz="1867"/>
              <a:t> tanpa komponen pecahan</a:t>
            </a:r>
            <a:endParaRPr sz="1867"/>
          </a:p>
          <a:p>
            <a:pPr indent="0" lvl="0" marL="152396" rtl="0" algn="l">
              <a:lnSpc>
                <a:spcPct val="90000"/>
              </a:lnSpc>
              <a:spcBef>
                <a:spcPts val="0"/>
              </a:spcBef>
              <a:spcAft>
                <a:spcPts val="0"/>
              </a:spcAft>
              <a:buClr>
                <a:schemeClr val="dk1"/>
              </a:buClr>
              <a:buSzPts val="1800"/>
              <a:buNone/>
            </a:pPr>
            <a:r>
              <a:t/>
            </a:r>
            <a:endParaRPr/>
          </a:p>
        </p:txBody>
      </p:sp>
      <p:sp>
        <p:nvSpPr>
          <p:cNvPr id="470" name="Google Shape;470;p3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7"/>
          <p:cNvSpPr txBox="1"/>
          <p:nvPr>
            <p:ph type="title"/>
          </p:nvPr>
        </p:nvSpPr>
        <p:spPr>
          <a:xfrm>
            <a:off x="415600" y="132412"/>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#3: Pembuatan Objek Column dengan DBeaver</a:t>
            </a:r>
            <a:endParaRPr/>
          </a:p>
        </p:txBody>
      </p:sp>
      <p:sp>
        <p:nvSpPr>
          <p:cNvPr id="476" name="Google Shape;476;p37"/>
          <p:cNvSpPr txBox="1"/>
          <p:nvPr>
            <p:ph idx="1" type="body"/>
          </p:nvPr>
        </p:nvSpPr>
        <p:spPr>
          <a:xfrm>
            <a:off x="5843767" y="1356967"/>
            <a:ext cx="5842400" cy="1872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tombol </a:t>
            </a:r>
            <a:r>
              <a:rPr b="1" lang="en" sz="2000"/>
              <a:t>Save</a:t>
            </a:r>
            <a:r>
              <a:rPr lang="en" sz="2000"/>
              <a:t> pada bagian kanan bawah DBeaver atau tekan </a:t>
            </a:r>
            <a:r>
              <a:rPr b="1" lang="en" sz="2000"/>
              <a:t>CTRL+S</a:t>
            </a:r>
            <a:endParaRPr sz="2000"/>
          </a:p>
        </p:txBody>
      </p:sp>
      <p:sp>
        <p:nvSpPr>
          <p:cNvPr id="477" name="Google Shape;477;p37"/>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7</a:t>
            </a:r>
            <a:endParaRPr b="1" i="0" sz="2533" u="none" cap="none" strike="noStrike">
              <a:solidFill>
                <a:schemeClr val="lt1"/>
              </a:solidFill>
              <a:latin typeface="Calibri"/>
              <a:ea typeface="Calibri"/>
              <a:cs typeface="Calibri"/>
              <a:sym typeface="Calibri"/>
            </a:endParaRPr>
          </a:p>
        </p:txBody>
      </p:sp>
      <p:sp>
        <p:nvSpPr>
          <p:cNvPr id="478" name="Google Shape;478;p37"/>
          <p:cNvSpPr/>
          <p:nvPr/>
        </p:nvSpPr>
        <p:spPr>
          <a:xfrm>
            <a:off x="200033" y="2994333"/>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8</a:t>
            </a:r>
            <a:endParaRPr b="1" i="0" sz="2533" u="none" cap="none" strike="noStrike">
              <a:solidFill>
                <a:schemeClr val="lt1"/>
              </a:solidFill>
              <a:latin typeface="Calibri"/>
              <a:ea typeface="Calibri"/>
              <a:cs typeface="Calibri"/>
              <a:sym typeface="Calibri"/>
            </a:endParaRPr>
          </a:p>
        </p:txBody>
      </p:sp>
      <p:sp>
        <p:nvSpPr>
          <p:cNvPr id="479" name="Google Shape;479;p37"/>
          <p:cNvSpPr txBox="1"/>
          <p:nvPr>
            <p:ph idx="1" type="body"/>
          </p:nvPr>
        </p:nvSpPr>
        <p:spPr>
          <a:xfrm>
            <a:off x="5843767" y="2994333"/>
            <a:ext cx="5842400" cy="2230000"/>
          </a:xfrm>
          <a:prstGeom prst="rect">
            <a:avLst/>
          </a:prstGeom>
          <a:noFill/>
          <a:ln>
            <a:noFill/>
          </a:ln>
        </p:spPr>
        <p:txBody>
          <a:bodyPr anchorCtr="0" anchor="t" bIns="121900" lIns="121900" spcFirstLastPara="1" rIns="121900" wrap="square" tIns="121900">
            <a:normAutofit fontScale="92500" lnSpcReduction="20000"/>
          </a:bodyPr>
          <a:lstStyle/>
          <a:p>
            <a:pPr indent="-431788" lvl="0" marL="609585" rtl="0" algn="l">
              <a:lnSpc>
                <a:spcPct val="150000"/>
              </a:lnSpc>
              <a:spcBef>
                <a:spcPts val="0"/>
              </a:spcBef>
              <a:spcAft>
                <a:spcPts val="0"/>
              </a:spcAft>
              <a:buClr>
                <a:schemeClr val="dk1"/>
              </a:buClr>
              <a:buSzPct val="81081"/>
              <a:buChar char="●"/>
            </a:pPr>
            <a:r>
              <a:rPr lang="en" sz="2000"/>
              <a:t>Akan muncul kembali perintah SQL untuk membuat table, klik tombol Persis untuk konfirmasi untuk menyimpan penambahan column-column ini pada struktur table dqlabmember</a:t>
            </a:r>
            <a:endParaRPr b="1" sz="2000"/>
          </a:p>
        </p:txBody>
      </p:sp>
      <p:pic>
        <p:nvPicPr>
          <p:cNvPr id="480" name="Google Shape;480;p37"/>
          <p:cNvPicPr preferRelativeResize="0"/>
          <p:nvPr/>
        </p:nvPicPr>
        <p:blipFill rotWithShape="1">
          <a:blip r:embed="rId3">
            <a:alphaModFix/>
          </a:blip>
          <a:srcRect b="6261" l="0" r="0" t="0"/>
          <a:stretch/>
        </p:blipFill>
        <p:spPr>
          <a:xfrm>
            <a:off x="1012267" y="1381734"/>
            <a:ext cx="4681333" cy="961433"/>
          </a:xfrm>
          <a:prstGeom prst="rect">
            <a:avLst/>
          </a:prstGeom>
          <a:noFill/>
          <a:ln cap="flat" cmpd="sng" w="9525">
            <a:solidFill>
              <a:schemeClr val="dk2"/>
            </a:solidFill>
            <a:prstDash val="solid"/>
            <a:round/>
            <a:headEnd len="sm" w="sm" type="none"/>
            <a:tailEnd len="sm" w="sm" type="none"/>
          </a:ln>
        </p:spPr>
      </p:pic>
      <p:sp>
        <p:nvSpPr>
          <p:cNvPr id="481" name="Google Shape;481;p37"/>
          <p:cNvSpPr/>
          <p:nvPr/>
        </p:nvSpPr>
        <p:spPr>
          <a:xfrm>
            <a:off x="2181504" y="1540045"/>
            <a:ext cx="23256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482" name="Google Shape;482;p37"/>
          <p:cNvPicPr preferRelativeResize="0"/>
          <p:nvPr/>
        </p:nvPicPr>
        <p:blipFill rotWithShape="1">
          <a:blip r:embed="rId4">
            <a:alphaModFix/>
          </a:blip>
          <a:srcRect b="0" l="0" r="0" t="0"/>
          <a:stretch/>
        </p:blipFill>
        <p:spPr>
          <a:xfrm>
            <a:off x="1048034" y="3052734"/>
            <a:ext cx="4592533" cy="3266764"/>
          </a:xfrm>
          <a:prstGeom prst="rect">
            <a:avLst/>
          </a:prstGeom>
          <a:noFill/>
          <a:ln>
            <a:noFill/>
          </a:ln>
        </p:spPr>
      </p:pic>
      <p:sp>
        <p:nvSpPr>
          <p:cNvPr id="483" name="Google Shape;483;p37"/>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Learning Outcome Day 1</a:t>
            </a:r>
            <a:endParaRPr/>
          </a:p>
        </p:txBody>
      </p:sp>
      <p:sp>
        <p:nvSpPr>
          <p:cNvPr id="123" name="Google Shape;123;p4"/>
          <p:cNvSpPr txBox="1"/>
          <p:nvPr>
            <p:ph idx="1" type="body"/>
          </p:nvPr>
        </p:nvSpPr>
        <p:spPr>
          <a:xfrm>
            <a:off x="415600" y="1536633"/>
            <a:ext cx="11360800" cy="4807200"/>
          </a:xfrm>
          <a:prstGeom prst="rect">
            <a:avLst/>
          </a:prstGeom>
          <a:noFill/>
          <a:ln>
            <a:noFill/>
          </a:ln>
        </p:spPr>
        <p:txBody>
          <a:bodyPr anchorCtr="0" anchor="t" bIns="121900" lIns="121900" spcFirstLastPara="1" rIns="121900" wrap="square" tIns="121900">
            <a:normAutofit/>
          </a:bodyPr>
          <a:lstStyle/>
          <a:p>
            <a:pPr indent="-423323" lvl="0" marL="609585" rtl="0" algn="l">
              <a:lnSpc>
                <a:spcPct val="150000"/>
              </a:lnSpc>
              <a:spcBef>
                <a:spcPts val="0"/>
              </a:spcBef>
              <a:spcAft>
                <a:spcPts val="0"/>
              </a:spcAft>
              <a:buClr>
                <a:schemeClr val="dk1"/>
              </a:buClr>
              <a:buSzPts val="1400"/>
              <a:buChar char="●"/>
            </a:pPr>
            <a:r>
              <a:rPr lang="en" sz="1867"/>
              <a:t>Memahami sistem manajemen database relasional (RDBMS)</a:t>
            </a:r>
            <a:endParaRPr sz="1867"/>
          </a:p>
          <a:p>
            <a:pPr indent="-423323" lvl="0" marL="609585" rtl="0" algn="l">
              <a:lnSpc>
                <a:spcPct val="150000"/>
              </a:lnSpc>
              <a:spcBef>
                <a:spcPts val="0"/>
              </a:spcBef>
              <a:spcAft>
                <a:spcPts val="0"/>
              </a:spcAft>
              <a:buClr>
                <a:schemeClr val="dk1"/>
              </a:buClr>
              <a:buSzPts val="1400"/>
              <a:buChar char="●"/>
            </a:pPr>
            <a:r>
              <a:rPr lang="en" sz="1867"/>
              <a:t>Memahami aplikasi DBeaver dan penggunaannya untuk berinteraksi dengan MySQL</a:t>
            </a:r>
            <a:endParaRPr sz="1867"/>
          </a:p>
          <a:p>
            <a:pPr indent="0" lvl="0" marL="0" rtl="0" algn="l">
              <a:lnSpc>
                <a:spcPct val="150000"/>
              </a:lnSpc>
              <a:spcBef>
                <a:spcPts val="1600"/>
              </a:spcBef>
              <a:spcAft>
                <a:spcPts val="1600"/>
              </a:spcAft>
              <a:buClr>
                <a:schemeClr val="dk1"/>
              </a:buClr>
              <a:buSzPts val="1800"/>
              <a:buNone/>
            </a:pPr>
            <a:r>
              <a:rPr lang="en" sz="1867"/>
              <a:t>Semua pemahaman di atas akan dicapai dengan metode pengantar konsep dan praktek</a:t>
            </a:r>
            <a:endParaRPr sz="1867"/>
          </a:p>
        </p:txBody>
      </p:sp>
      <p:sp>
        <p:nvSpPr>
          <p:cNvPr id="124" name="Google Shape;124;p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8"/>
          <p:cNvSpPr txBox="1"/>
          <p:nvPr>
            <p:ph type="title"/>
          </p:nvPr>
        </p:nvSpPr>
        <p:spPr>
          <a:xfrm>
            <a:off x="415600" y="11557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#3: Pembuatan Objek Column dengan DBeaver</a:t>
            </a:r>
            <a:endParaRPr/>
          </a:p>
        </p:txBody>
      </p:sp>
      <p:sp>
        <p:nvSpPr>
          <p:cNvPr id="489" name="Google Shape;489;p38"/>
          <p:cNvSpPr txBox="1"/>
          <p:nvPr>
            <p:ph idx="1" type="body"/>
          </p:nvPr>
        </p:nvSpPr>
        <p:spPr>
          <a:xfrm>
            <a:off x="5843767" y="1356967"/>
            <a:ext cx="5842400" cy="1872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Perhatikan sekarang tanda * pada nama tab panel sudah hilang, artinya struktur sudah disimpan dengan baik.</a:t>
            </a:r>
            <a:endParaRPr sz="2000"/>
          </a:p>
        </p:txBody>
      </p:sp>
      <p:sp>
        <p:nvSpPr>
          <p:cNvPr id="490" name="Google Shape;490;p38"/>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9</a:t>
            </a:r>
            <a:endParaRPr b="1" i="0" sz="2533" u="none" cap="none" strike="noStrike">
              <a:solidFill>
                <a:schemeClr val="lt1"/>
              </a:solidFill>
              <a:latin typeface="Calibri"/>
              <a:ea typeface="Calibri"/>
              <a:cs typeface="Calibri"/>
              <a:sym typeface="Calibri"/>
            </a:endParaRPr>
          </a:p>
        </p:txBody>
      </p:sp>
      <p:pic>
        <p:nvPicPr>
          <p:cNvPr id="491" name="Google Shape;491;p38"/>
          <p:cNvPicPr preferRelativeResize="0"/>
          <p:nvPr/>
        </p:nvPicPr>
        <p:blipFill rotWithShape="1">
          <a:blip r:embed="rId3">
            <a:alphaModFix/>
          </a:blip>
          <a:srcRect b="0" l="0" r="48293" t="0"/>
          <a:stretch/>
        </p:blipFill>
        <p:spPr>
          <a:xfrm>
            <a:off x="1195900" y="1356967"/>
            <a:ext cx="4461965" cy="4938600"/>
          </a:xfrm>
          <a:prstGeom prst="rect">
            <a:avLst/>
          </a:prstGeom>
          <a:noFill/>
          <a:ln cap="flat" cmpd="sng" w="9525">
            <a:solidFill>
              <a:schemeClr val="dk2"/>
            </a:solidFill>
            <a:prstDash val="solid"/>
            <a:round/>
            <a:headEnd len="sm" w="sm" type="none"/>
            <a:tailEnd len="sm" w="sm" type="none"/>
          </a:ln>
        </p:spPr>
      </p:pic>
      <p:sp>
        <p:nvSpPr>
          <p:cNvPr id="492" name="Google Shape;492;p38"/>
          <p:cNvSpPr/>
          <p:nvPr/>
        </p:nvSpPr>
        <p:spPr>
          <a:xfrm>
            <a:off x="1009900" y="1228700"/>
            <a:ext cx="20904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93" name="Google Shape;493;p3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9"/>
          <p:cNvSpPr txBox="1"/>
          <p:nvPr>
            <p:ph type="title"/>
          </p:nvPr>
        </p:nvSpPr>
        <p:spPr>
          <a:xfrm>
            <a:off x="415600" y="11557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#3: Pembuatan Objek Column dengan DBeaver</a:t>
            </a:r>
            <a:endParaRPr/>
          </a:p>
        </p:txBody>
      </p:sp>
      <p:sp>
        <p:nvSpPr>
          <p:cNvPr id="499" name="Google Shape;499;p39"/>
          <p:cNvSpPr txBox="1"/>
          <p:nvPr>
            <p:ph idx="1" type="body"/>
          </p:nvPr>
        </p:nvSpPr>
        <p:spPr>
          <a:xfrm>
            <a:off x="5843767" y="1356967"/>
            <a:ext cx="5842500" cy="26721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Perhatikan juga panel di samping kiri DBeaver, kolom-kolom yang sudah dibuat telah tampil semua sebagai bagian dari struktur table </a:t>
            </a:r>
            <a:r>
              <a:rPr b="1" lang="en" sz="2000"/>
              <a:t>dqlabmember</a:t>
            </a:r>
            <a:endParaRPr sz="2000"/>
          </a:p>
          <a:p>
            <a:pPr indent="-431788" lvl="0" marL="609585" rtl="0" algn="l">
              <a:lnSpc>
                <a:spcPct val="150000"/>
              </a:lnSpc>
              <a:spcBef>
                <a:spcPts val="0"/>
              </a:spcBef>
              <a:spcAft>
                <a:spcPts val="0"/>
              </a:spcAft>
              <a:buClr>
                <a:schemeClr val="dk1"/>
              </a:buClr>
              <a:buSzPts val="1500"/>
              <a:buChar char="●"/>
            </a:pPr>
            <a:r>
              <a:rPr lang="en" sz="2000"/>
              <a:t>Selesai.</a:t>
            </a:r>
            <a:endParaRPr sz="2000"/>
          </a:p>
        </p:txBody>
      </p:sp>
      <p:pic>
        <p:nvPicPr>
          <p:cNvPr id="500" name="Google Shape;500;p39"/>
          <p:cNvPicPr preferRelativeResize="0"/>
          <p:nvPr/>
        </p:nvPicPr>
        <p:blipFill rotWithShape="1">
          <a:blip r:embed="rId3">
            <a:alphaModFix/>
          </a:blip>
          <a:srcRect b="0" l="0" r="0" t="0"/>
          <a:stretch/>
        </p:blipFill>
        <p:spPr>
          <a:xfrm>
            <a:off x="1246434" y="1403345"/>
            <a:ext cx="4229100" cy="2743200"/>
          </a:xfrm>
          <a:prstGeom prst="rect">
            <a:avLst/>
          </a:prstGeom>
          <a:noFill/>
          <a:ln cap="flat" cmpd="sng" w="9525">
            <a:solidFill>
              <a:schemeClr val="dk2"/>
            </a:solidFill>
            <a:prstDash val="solid"/>
            <a:round/>
            <a:headEnd len="sm" w="sm" type="none"/>
            <a:tailEnd len="sm" w="sm" type="none"/>
          </a:ln>
        </p:spPr>
      </p:pic>
      <p:sp>
        <p:nvSpPr>
          <p:cNvPr id="501" name="Google Shape;501;p39"/>
          <p:cNvSpPr/>
          <p:nvPr/>
        </p:nvSpPr>
        <p:spPr>
          <a:xfrm>
            <a:off x="200033" y="1228700"/>
            <a:ext cx="857200" cy="8572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10</a:t>
            </a:r>
            <a:endParaRPr b="1" i="0" sz="2533" u="none" cap="none" strike="noStrike">
              <a:solidFill>
                <a:schemeClr val="lt1"/>
              </a:solidFill>
              <a:latin typeface="Calibri"/>
              <a:ea typeface="Calibri"/>
              <a:cs typeface="Calibri"/>
              <a:sym typeface="Calibri"/>
            </a:endParaRPr>
          </a:p>
        </p:txBody>
      </p:sp>
      <p:sp>
        <p:nvSpPr>
          <p:cNvPr id="502" name="Google Shape;502;p39"/>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0"/>
          <p:cNvSpPr txBox="1"/>
          <p:nvPr>
            <p:ph type="title"/>
          </p:nvPr>
        </p:nvSpPr>
        <p:spPr>
          <a:xfrm>
            <a:off x="415600" y="401367"/>
            <a:ext cx="117764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Pengisian Table </a:t>
            </a:r>
            <a:r>
              <a:rPr b="1" lang="en"/>
              <a:t>dqlabmember</a:t>
            </a:r>
            <a:r>
              <a:rPr lang="en"/>
              <a:t> dengan </a:t>
            </a:r>
            <a:r>
              <a:rPr lang="en">
                <a:solidFill>
                  <a:schemeClr val="accent5"/>
                </a:solidFill>
              </a:rPr>
              <a:t>DBeaver</a:t>
            </a:r>
            <a:endParaRPr>
              <a:solidFill>
                <a:schemeClr val="accent5"/>
              </a:solidFill>
            </a:endParaRPr>
          </a:p>
        </p:txBody>
      </p:sp>
      <p:sp>
        <p:nvSpPr>
          <p:cNvPr id="508" name="Google Shape;508;p40"/>
          <p:cNvSpPr txBox="1"/>
          <p:nvPr>
            <p:ph idx="1" type="body"/>
          </p:nvPr>
        </p:nvSpPr>
        <p:spPr>
          <a:xfrm>
            <a:off x="415600" y="1356967"/>
            <a:ext cx="11360800" cy="5015200"/>
          </a:xfrm>
          <a:prstGeom prst="rect">
            <a:avLst/>
          </a:prstGeom>
          <a:noFill/>
          <a:ln>
            <a:noFill/>
          </a:ln>
        </p:spPr>
        <p:txBody>
          <a:bodyPr anchorCtr="0" anchor="t" bIns="121900" lIns="121900" spcFirstLastPara="1" rIns="121900" wrap="square" tIns="121900">
            <a:normAutofit/>
          </a:bodyPr>
          <a:lstStyle/>
          <a:p>
            <a:pPr indent="0" lvl="0" marL="0" rtl="0" algn="l">
              <a:lnSpc>
                <a:spcPct val="150000"/>
              </a:lnSpc>
              <a:spcBef>
                <a:spcPts val="0"/>
              </a:spcBef>
              <a:spcAft>
                <a:spcPts val="0"/>
              </a:spcAft>
              <a:buClr>
                <a:schemeClr val="dk1"/>
              </a:buClr>
              <a:buSzPts val="1800"/>
              <a:buNone/>
            </a:pPr>
            <a:r>
              <a:rPr lang="en" sz="2000"/>
              <a:t>Kita akan mengisi data pada table dqlabmember dengan DBeaver menggunakan skenario berikut:</a:t>
            </a:r>
            <a:endParaRPr sz="2000"/>
          </a:p>
          <a:p>
            <a:pPr indent="-423323" lvl="0" marL="609585" rtl="0" algn="l">
              <a:lnSpc>
                <a:spcPct val="150000"/>
              </a:lnSpc>
              <a:spcBef>
                <a:spcPts val="0"/>
              </a:spcBef>
              <a:spcAft>
                <a:spcPts val="0"/>
              </a:spcAft>
              <a:buClr>
                <a:schemeClr val="dk1"/>
              </a:buClr>
              <a:buSzPts val="1400"/>
              <a:buChar char="●"/>
            </a:pPr>
            <a:r>
              <a:rPr lang="en" sz="1867"/>
              <a:t>Praktek #4: Menambahkan row baru pada table </a:t>
            </a:r>
            <a:r>
              <a:rPr b="1" lang="en" sz="1867"/>
              <a:t>dqlabmember</a:t>
            </a:r>
            <a:r>
              <a:rPr lang="en" sz="1867"/>
              <a:t>,  dengan isi data sebagai berikut</a:t>
            </a:r>
            <a:br>
              <a:rPr lang="en" sz="1867"/>
            </a:br>
            <a:br>
              <a:rPr lang="en" sz="1867"/>
            </a:br>
            <a:br>
              <a:rPr lang="en" sz="1867"/>
            </a:br>
            <a:endParaRPr sz="1867"/>
          </a:p>
          <a:p>
            <a:pPr indent="-423323" lvl="0" marL="609585" rtl="0" algn="l">
              <a:lnSpc>
                <a:spcPct val="150000"/>
              </a:lnSpc>
              <a:spcBef>
                <a:spcPts val="0"/>
              </a:spcBef>
              <a:spcAft>
                <a:spcPts val="0"/>
              </a:spcAft>
              <a:buClr>
                <a:schemeClr val="dk1"/>
              </a:buClr>
              <a:buSzPts val="1400"/>
              <a:buChar char="●"/>
            </a:pPr>
            <a:r>
              <a:rPr lang="en" sz="1867"/>
              <a:t>Praktek #5: Menambahkan row baru dengan data berikut</a:t>
            </a:r>
            <a:br>
              <a:rPr lang="en" sz="1867"/>
            </a:br>
            <a:br>
              <a:rPr lang="en" sz="1867"/>
            </a:br>
            <a:br>
              <a:rPr lang="en" sz="1867"/>
            </a:br>
            <a:endParaRPr sz="1867"/>
          </a:p>
          <a:p>
            <a:pPr indent="-423323" lvl="0" marL="609585" rtl="0" algn="l">
              <a:lnSpc>
                <a:spcPct val="150000"/>
              </a:lnSpc>
              <a:spcBef>
                <a:spcPts val="0"/>
              </a:spcBef>
              <a:spcAft>
                <a:spcPts val="0"/>
              </a:spcAft>
              <a:buClr>
                <a:schemeClr val="dk1"/>
              </a:buClr>
              <a:buSzPts val="1400"/>
              <a:buChar char="●"/>
            </a:pPr>
            <a:r>
              <a:rPr lang="en" sz="1867"/>
              <a:t>Praktek #6: Merubah row data lama (update)</a:t>
            </a:r>
            <a:endParaRPr sz="1867"/>
          </a:p>
        </p:txBody>
      </p:sp>
      <p:graphicFrame>
        <p:nvGraphicFramePr>
          <p:cNvPr id="509" name="Google Shape;509;p40"/>
          <p:cNvGraphicFramePr/>
          <p:nvPr/>
        </p:nvGraphicFramePr>
        <p:xfrm>
          <a:off x="1212834" y="2433367"/>
          <a:ext cx="3000000" cy="3000000"/>
        </p:xfrm>
        <a:graphic>
          <a:graphicData uri="http://schemas.openxmlformats.org/drawingml/2006/table">
            <a:tbl>
              <a:tblPr>
                <a:noFill/>
                <a:tableStyleId>{CD926F00-251B-4442-B902-9FABDD2C0F85}</a:tableStyleId>
              </a:tblPr>
              <a:tblGrid>
                <a:gridCol w="2112700"/>
                <a:gridCol w="2112700"/>
                <a:gridCol w="1684075"/>
                <a:gridCol w="2541325"/>
                <a:gridCol w="2112700"/>
              </a:tblGrid>
              <a:tr h="487650">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member_id</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username</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nama</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tanggal_lahir</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angka_favorit</a:t>
                      </a:r>
                      <a:endParaRPr sz="1600" u="none" cap="none" strike="noStrike"/>
                    </a:p>
                  </a:txBody>
                  <a:tcPr marT="121900" marB="121900" marR="121900" marL="121900"/>
                </a:tc>
              </a:tr>
              <a:tr h="508000">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P0001</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bud1</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Budi</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30 April 1997</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5</a:t>
                      </a:r>
                      <a:endParaRPr sz="1600" u="none" cap="none" strike="noStrike"/>
                    </a:p>
                  </a:txBody>
                  <a:tcPr marT="121900" marB="121900" marR="121900" marL="121900"/>
                </a:tc>
              </a:tr>
            </a:tbl>
          </a:graphicData>
        </a:graphic>
      </p:graphicFrame>
      <p:graphicFrame>
        <p:nvGraphicFramePr>
          <p:cNvPr id="510" name="Google Shape;510;p40"/>
          <p:cNvGraphicFramePr/>
          <p:nvPr/>
        </p:nvGraphicFramePr>
        <p:xfrm>
          <a:off x="1212834" y="4079600"/>
          <a:ext cx="3000000" cy="3000000"/>
        </p:xfrm>
        <a:graphic>
          <a:graphicData uri="http://schemas.openxmlformats.org/drawingml/2006/table">
            <a:tbl>
              <a:tblPr>
                <a:noFill/>
                <a:tableStyleId>{CD926F00-251B-4442-B902-9FABDD2C0F85}</a:tableStyleId>
              </a:tblPr>
              <a:tblGrid>
                <a:gridCol w="2112700"/>
                <a:gridCol w="2112700"/>
                <a:gridCol w="1684075"/>
                <a:gridCol w="2541325"/>
                <a:gridCol w="2112700"/>
              </a:tblGrid>
              <a:tr h="487650">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member_id</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username</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nama</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tanggal_lahir</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angka_favorit</a:t>
                      </a:r>
                      <a:endParaRPr sz="1600" u="none" cap="none" strike="noStrike"/>
                    </a:p>
                  </a:txBody>
                  <a:tcPr marT="121900" marB="121900" marR="121900" marL="121900"/>
                </a:tc>
              </a:tr>
              <a:tr h="508000">
                <a:tc>
                  <a:txBody>
                    <a:bodyPr/>
                    <a:lstStyle/>
                    <a:p>
                      <a:pPr indent="0" lvl="0" marL="0" marR="0" rtl="0" algn="l">
                        <a:lnSpc>
                          <a:spcPct val="100000"/>
                        </a:lnSpc>
                        <a:spcBef>
                          <a:spcPts val="0"/>
                        </a:spcBef>
                        <a:spcAft>
                          <a:spcPts val="0"/>
                        </a:spcAft>
                        <a:buClr>
                          <a:schemeClr val="dk1"/>
                        </a:buClr>
                        <a:buSzPts val="1100"/>
                        <a:buFont typeface="Arial"/>
                        <a:buNone/>
                      </a:pPr>
                      <a:r>
                        <a:rPr lang="en" sz="1600" u="none" cap="none" strike="noStrike">
                          <a:solidFill>
                            <a:schemeClr val="dk1"/>
                          </a:solidFill>
                        </a:rPr>
                        <a:t>P0002</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f3ra</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Fera</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15 September 2000</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6</a:t>
                      </a:r>
                      <a:endParaRPr sz="1600" u="none" cap="none" strike="noStrike"/>
                    </a:p>
                  </a:txBody>
                  <a:tcPr marT="121900" marB="121900" marR="121900" marL="121900"/>
                </a:tc>
              </a:tr>
            </a:tbl>
          </a:graphicData>
        </a:graphic>
      </p:graphicFrame>
      <p:graphicFrame>
        <p:nvGraphicFramePr>
          <p:cNvPr id="511" name="Google Shape;511;p40"/>
          <p:cNvGraphicFramePr/>
          <p:nvPr/>
        </p:nvGraphicFramePr>
        <p:xfrm>
          <a:off x="1212834" y="5725833"/>
          <a:ext cx="3000000" cy="3000000"/>
        </p:xfrm>
        <a:graphic>
          <a:graphicData uri="http://schemas.openxmlformats.org/drawingml/2006/table">
            <a:tbl>
              <a:tblPr>
                <a:noFill/>
                <a:tableStyleId>{CD926F00-251B-4442-B902-9FABDD2C0F85}</a:tableStyleId>
              </a:tblPr>
              <a:tblGrid>
                <a:gridCol w="2112700"/>
                <a:gridCol w="2112700"/>
                <a:gridCol w="1684075"/>
                <a:gridCol w="2541325"/>
                <a:gridCol w="2112700"/>
              </a:tblGrid>
              <a:tr h="487650">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member_id</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username</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nama</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tanggal_lahir</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angka_favorit</a:t>
                      </a:r>
                      <a:endParaRPr sz="1600" u="none" cap="none" strike="noStrike"/>
                    </a:p>
                  </a:txBody>
                  <a:tcPr marT="121900" marB="121900" marR="121900" marL="121900"/>
                </a:tc>
              </a:tr>
              <a:tr h="508000">
                <a:tc>
                  <a:txBody>
                    <a:bodyPr/>
                    <a:lstStyle/>
                    <a:p>
                      <a:pPr indent="0" lvl="0" marL="0" marR="0" rtl="0" algn="l">
                        <a:lnSpc>
                          <a:spcPct val="100000"/>
                        </a:lnSpc>
                        <a:spcBef>
                          <a:spcPts val="0"/>
                        </a:spcBef>
                        <a:spcAft>
                          <a:spcPts val="0"/>
                        </a:spcAft>
                        <a:buClr>
                          <a:schemeClr val="dk1"/>
                        </a:buClr>
                        <a:buSzPts val="1100"/>
                        <a:buFont typeface="Arial"/>
                        <a:buNone/>
                      </a:pPr>
                      <a:r>
                        <a:rPr lang="en" sz="1600" u="none" cap="none" strike="noStrike">
                          <a:solidFill>
                            <a:schemeClr val="dk1"/>
                          </a:solidFill>
                        </a:rPr>
                        <a:t>P0001</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bud1</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Budi Wijaya</a:t>
                      </a:r>
                      <a:endParaRPr sz="1600" u="none" cap="none" strike="noStrike"/>
                    </a:p>
                  </a:txBody>
                  <a:tcPr marT="121900" marB="121900" marR="121900" marL="121900">
                    <a:solidFill>
                      <a:schemeClr val="accent6"/>
                    </a:solidFill>
                  </a:tcPr>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30 April 1997</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5</a:t>
                      </a:r>
                      <a:endParaRPr sz="1600" u="none" cap="none" strike="noStrike"/>
                    </a:p>
                  </a:txBody>
                  <a:tcPr marT="121900" marB="121900" marR="121900" marL="121900"/>
                </a:tc>
              </a:tr>
            </a:tbl>
          </a:graphicData>
        </a:graphic>
      </p:graphicFrame>
      <p:sp>
        <p:nvSpPr>
          <p:cNvPr id="512" name="Google Shape;512;p40"/>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1"/>
          <p:cNvSpPr txBox="1"/>
          <p:nvPr>
            <p:ph type="title"/>
          </p:nvPr>
        </p:nvSpPr>
        <p:spPr>
          <a:xfrm>
            <a:off x="415600" y="401367"/>
            <a:ext cx="117764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Pengisian Table </a:t>
            </a:r>
            <a:r>
              <a:rPr b="1" lang="en"/>
              <a:t>dqlabmember</a:t>
            </a:r>
            <a:r>
              <a:rPr lang="en"/>
              <a:t> dengan </a:t>
            </a:r>
            <a:r>
              <a:rPr lang="en">
                <a:solidFill>
                  <a:schemeClr val="accent5"/>
                </a:solidFill>
              </a:rPr>
              <a:t>DBeaver</a:t>
            </a:r>
            <a:endParaRPr>
              <a:solidFill>
                <a:schemeClr val="accent5"/>
              </a:solidFill>
            </a:endParaRPr>
          </a:p>
        </p:txBody>
      </p:sp>
      <p:sp>
        <p:nvSpPr>
          <p:cNvPr id="518" name="Google Shape;518;p41"/>
          <p:cNvSpPr txBox="1"/>
          <p:nvPr>
            <p:ph idx="1" type="body"/>
          </p:nvPr>
        </p:nvSpPr>
        <p:spPr>
          <a:xfrm>
            <a:off x="415600" y="1356967"/>
            <a:ext cx="11360800" cy="5015200"/>
          </a:xfrm>
          <a:prstGeom prst="rect">
            <a:avLst/>
          </a:prstGeom>
          <a:noFill/>
          <a:ln>
            <a:noFill/>
          </a:ln>
        </p:spPr>
        <p:txBody>
          <a:bodyPr anchorCtr="0" anchor="t" bIns="121900" lIns="121900" spcFirstLastPara="1" rIns="121900" wrap="square" tIns="121900">
            <a:normAutofit/>
          </a:bodyPr>
          <a:lstStyle/>
          <a:p>
            <a:pPr indent="0" lvl="0" marL="0" rtl="0" algn="l">
              <a:lnSpc>
                <a:spcPct val="150000"/>
              </a:lnSpc>
              <a:spcBef>
                <a:spcPts val="0"/>
              </a:spcBef>
              <a:spcAft>
                <a:spcPts val="0"/>
              </a:spcAft>
              <a:buClr>
                <a:schemeClr val="dk1"/>
              </a:buClr>
              <a:buSzPts val="1800"/>
              <a:buNone/>
            </a:pPr>
            <a:r>
              <a:rPr lang="en" sz="2000"/>
              <a:t>Kita akan mengisi data pada table dqlabmember dengan DBeaver menggunakan skenario berikut:</a:t>
            </a:r>
            <a:endParaRPr sz="2000"/>
          </a:p>
          <a:p>
            <a:pPr indent="-423323" lvl="0" marL="609585" rtl="0" algn="l">
              <a:lnSpc>
                <a:spcPct val="150000"/>
              </a:lnSpc>
              <a:spcBef>
                <a:spcPts val="0"/>
              </a:spcBef>
              <a:spcAft>
                <a:spcPts val="0"/>
              </a:spcAft>
              <a:buClr>
                <a:schemeClr val="dk1"/>
              </a:buClr>
              <a:buSzPts val="1400"/>
              <a:buChar char="●"/>
            </a:pPr>
            <a:r>
              <a:rPr lang="en" sz="1867"/>
              <a:t>Praktek #7: Merubah row data lama (update)</a:t>
            </a:r>
            <a:br>
              <a:rPr lang="en" sz="1867"/>
            </a:br>
            <a:br>
              <a:rPr lang="en" sz="1867"/>
            </a:br>
            <a:br>
              <a:rPr lang="en" sz="1867"/>
            </a:br>
            <a:endParaRPr sz="1867"/>
          </a:p>
          <a:p>
            <a:pPr indent="-423323" lvl="0" marL="609585" rtl="0" algn="l">
              <a:lnSpc>
                <a:spcPct val="150000"/>
              </a:lnSpc>
              <a:spcBef>
                <a:spcPts val="0"/>
              </a:spcBef>
              <a:spcAft>
                <a:spcPts val="0"/>
              </a:spcAft>
              <a:buClr>
                <a:schemeClr val="dk1"/>
              </a:buClr>
              <a:buSzPts val="1400"/>
              <a:buChar char="●"/>
            </a:pPr>
            <a:r>
              <a:rPr lang="en" sz="1867"/>
              <a:t>Praktek #8: Menghapus row </a:t>
            </a:r>
            <a:br>
              <a:rPr lang="en" sz="1867"/>
            </a:br>
            <a:endParaRPr sz="1867"/>
          </a:p>
        </p:txBody>
      </p:sp>
      <p:graphicFrame>
        <p:nvGraphicFramePr>
          <p:cNvPr id="519" name="Google Shape;519;p41"/>
          <p:cNvGraphicFramePr/>
          <p:nvPr/>
        </p:nvGraphicFramePr>
        <p:xfrm>
          <a:off x="1212834" y="2433367"/>
          <a:ext cx="3000000" cy="3000000"/>
        </p:xfrm>
        <a:graphic>
          <a:graphicData uri="http://schemas.openxmlformats.org/drawingml/2006/table">
            <a:tbl>
              <a:tblPr>
                <a:noFill/>
                <a:tableStyleId>{CD926F00-251B-4442-B902-9FABDD2C0F85}</a:tableStyleId>
              </a:tblPr>
              <a:tblGrid>
                <a:gridCol w="2112700"/>
                <a:gridCol w="2112700"/>
                <a:gridCol w="1684075"/>
                <a:gridCol w="2541325"/>
                <a:gridCol w="2112700"/>
              </a:tblGrid>
              <a:tr h="487650">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member_id</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username</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nama</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tanggal_lahir</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angka_favorit</a:t>
                      </a:r>
                      <a:endParaRPr sz="1600" u="none" cap="none" strike="noStrike"/>
                    </a:p>
                  </a:txBody>
                  <a:tcPr marT="121900" marB="121900" marR="121900" marL="121900"/>
                </a:tc>
              </a:tr>
              <a:tr h="508000">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P0001</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bud1</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Budi Wijaya</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30 April 1997</a:t>
                      </a:r>
                      <a:endParaRPr sz="1600" u="none" cap="none" strike="noStrike"/>
                    </a:p>
                  </a:txBody>
                  <a:tcPr marT="121900" marB="121900" marR="121900" marL="121900"/>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lima</a:t>
                      </a:r>
                      <a:endParaRPr sz="1600" u="none" cap="none" strike="noStrike"/>
                    </a:p>
                  </a:txBody>
                  <a:tcPr marT="121900" marB="121900" marR="121900" marL="121900">
                    <a:solidFill>
                      <a:schemeClr val="accent6"/>
                    </a:solidFill>
                  </a:tcPr>
                </a:tc>
              </a:tr>
            </a:tbl>
          </a:graphicData>
        </a:graphic>
      </p:graphicFrame>
      <p:graphicFrame>
        <p:nvGraphicFramePr>
          <p:cNvPr id="520" name="Google Shape;520;p41"/>
          <p:cNvGraphicFramePr/>
          <p:nvPr/>
        </p:nvGraphicFramePr>
        <p:xfrm>
          <a:off x="1212834" y="4079600"/>
          <a:ext cx="3000000" cy="3000000"/>
        </p:xfrm>
        <a:graphic>
          <a:graphicData uri="http://schemas.openxmlformats.org/drawingml/2006/table">
            <a:tbl>
              <a:tblPr>
                <a:noFill/>
                <a:tableStyleId>{CD926F00-251B-4442-B902-9FABDD2C0F85}</a:tableStyleId>
              </a:tblPr>
              <a:tblGrid>
                <a:gridCol w="2112700"/>
                <a:gridCol w="2112700"/>
                <a:gridCol w="1684075"/>
                <a:gridCol w="2541325"/>
                <a:gridCol w="2112700"/>
              </a:tblGrid>
              <a:tr h="487650">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member_id</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username</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nama</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tanggal_lahir</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angka_favorit</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508000">
                <a:tc>
                  <a:txBody>
                    <a:bodyPr/>
                    <a:lstStyle/>
                    <a:p>
                      <a:pPr indent="0" lvl="0" marL="0" marR="0" rtl="0" algn="l">
                        <a:lnSpc>
                          <a:spcPct val="100000"/>
                        </a:lnSpc>
                        <a:spcBef>
                          <a:spcPts val="0"/>
                        </a:spcBef>
                        <a:spcAft>
                          <a:spcPts val="0"/>
                        </a:spcAft>
                        <a:buClr>
                          <a:schemeClr val="dk1"/>
                        </a:buClr>
                        <a:buSzPts val="1100"/>
                        <a:buFont typeface="Arial"/>
                        <a:buNone/>
                      </a:pPr>
                      <a:r>
                        <a:rPr lang="en" sz="1600" u="none" cap="none" strike="noStrike">
                          <a:solidFill>
                            <a:schemeClr val="dk1"/>
                          </a:solidFill>
                        </a:rPr>
                        <a:t>P0002</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f3ra</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Fera</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15 September 2000</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Calibri"/>
                        <a:buNone/>
                      </a:pPr>
                      <a:r>
                        <a:rPr lang="en" sz="1600" u="none" cap="none" strike="noStrike"/>
                        <a:t>6</a:t>
                      </a:r>
                      <a:endParaRPr sz="1600" u="none" cap="none" strike="noStrike"/>
                    </a:p>
                  </a:txBody>
                  <a:tcPr marT="121900" marB="121900" marR="121900" marL="121900">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521" name="Google Shape;521;p4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2"/>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p>
            <a:pPr indent="0" lvl="0" marL="0" rtl="0" algn="ctr">
              <a:lnSpc>
                <a:spcPct val="90000"/>
              </a:lnSpc>
              <a:spcBef>
                <a:spcPts val="0"/>
              </a:spcBef>
              <a:spcAft>
                <a:spcPts val="0"/>
              </a:spcAft>
              <a:buClr>
                <a:schemeClr val="dk1"/>
              </a:buClr>
              <a:buSzPts val="3600"/>
              <a:buFont typeface="Calibri"/>
              <a:buNone/>
            </a:pPr>
            <a:r>
              <a:rPr lang="en"/>
              <a:t>Praktek #4</a:t>
            </a:r>
            <a:endParaRPr/>
          </a:p>
        </p:txBody>
      </p:sp>
      <p:sp>
        <p:nvSpPr>
          <p:cNvPr id="527" name="Google Shape;527;p42"/>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43"/>
          <p:cNvPicPr preferRelativeResize="0"/>
          <p:nvPr/>
        </p:nvPicPr>
        <p:blipFill rotWithShape="1">
          <a:blip r:embed="rId3">
            <a:alphaModFix/>
          </a:blip>
          <a:srcRect b="0" l="8324" r="0" t="0"/>
          <a:stretch/>
        </p:blipFill>
        <p:spPr>
          <a:xfrm>
            <a:off x="646100" y="4928901"/>
            <a:ext cx="4913333" cy="1231900"/>
          </a:xfrm>
          <a:prstGeom prst="rect">
            <a:avLst/>
          </a:prstGeom>
          <a:noFill/>
          <a:ln cap="flat" cmpd="sng" w="9525">
            <a:solidFill>
              <a:schemeClr val="dk2"/>
            </a:solidFill>
            <a:prstDash val="solid"/>
            <a:round/>
            <a:headEnd len="sm" w="sm" type="none"/>
            <a:tailEnd len="sm" w="sm" type="none"/>
          </a:ln>
        </p:spPr>
      </p:pic>
      <p:pic>
        <p:nvPicPr>
          <p:cNvPr id="533" name="Google Shape;533;p43"/>
          <p:cNvPicPr preferRelativeResize="0"/>
          <p:nvPr/>
        </p:nvPicPr>
        <p:blipFill rotWithShape="1">
          <a:blip r:embed="rId4">
            <a:alphaModFix/>
          </a:blip>
          <a:srcRect b="36916" l="0" r="55828" t="0"/>
          <a:stretch/>
        </p:blipFill>
        <p:spPr>
          <a:xfrm>
            <a:off x="646101" y="1514134"/>
            <a:ext cx="4864268" cy="2514933"/>
          </a:xfrm>
          <a:prstGeom prst="rect">
            <a:avLst/>
          </a:prstGeom>
          <a:noFill/>
          <a:ln cap="flat" cmpd="sng" w="9525">
            <a:solidFill>
              <a:schemeClr val="dk2"/>
            </a:solidFill>
            <a:prstDash val="solid"/>
            <a:round/>
            <a:headEnd len="sm" w="sm" type="none"/>
            <a:tailEnd len="sm" w="sm" type="none"/>
          </a:ln>
        </p:spPr>
      </p:pic>
      <p:sp>
        <p:nvSpPr>
          <p:cNvPr id="534" name="Google Shape;534;p43"/>
          <p:cNvSpPr txBox="1"/>
          <p:nvPr>
            <p:ph type="title"/>
          </p:nvPr>
        </p:nvSpPr>
        <p:spPr>
          <a:xfrm>
            <a:off x="371011" y="15183"/>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#4: Menambahkan Row pada Table </a:t>
            </a:r>
            <a:r>
              <a:rPr b="1" lang="en"/>
              <a:t>dqlabmember</a:t>
            </a:r>
            <a:endParaRPr b="1"/>
          </a:p>
        </p:txBody>
      </p:sp>
      <p:sp>
        <p:nvSpPr>
          <p:cNvPr id="535" name="Google Shape;535;p43"/>
          <p:cNvSpPr txBox="1"/>
          <p:nvPr>
            <p:ph idx="1" type="body"/>
          </p:nvPr>
        </p:nvSpPr>
        <p:spPr>
          <a:xfrm>
            <a:off x="6389833" y="1356967"/>
            <a:ext cx="5590000" cy="2672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tab </a:t>
            </a:r>
            <a:r>
              <a:rPr b="1" lang="en" sz="2000"/>
              <a:t>Data</a:t>
            </a:r>
            <a:r>
              <a:rPr lang="en" sz="2000"/>
              <a:t> pada panel table dqlabmember</a:t>
            </a:r>
            <a:endParaRPr sz="2000"/>
          </a:p>
        </p:txBody>
      </p:sp>
      <p:sp>
        <p:nvSpPr>
          <p:cNvPr id="536" name="Google Shape;536;p43"/>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1</a:t>
            </a:r>
            <a:endParaRPr b="1" i="0" sz="2533" u="none" cap="none" strike="noStrike">
              <a:solidFill>
                <a:schemeClr val="lt1"/>
              </a:solidFill>
              <a:latin typeface="Calibri"/>
              <a:ea typeface="Calibri"/>
              <a:cs typeface="Calibri"/>
              <a:sym typeface="Calibri"/>
            </a:endParaRPr>
          </a:p>
        </p:txBody>
      </p:sp>
      <p:sp>
        <p:nvSpPr>
          <p:cNvPr id="537" name="Google Shape;537;p43"/>
          <p:cNvSpPr/>
          <p:nvPr/>
        </p:nvSpPr>
        <p:spPr>
          <a:xfrm>
            <a:off x="1885933" y="1873500"/>
            <a:ext cx="1328800" cy="64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538" name="Google Shape;538;p43"/>
          <p:cNvSpPr/>
          <p:nvPr/>
        </p:nvSpPr>
        <p:spPr>
          <a:xfrm>
            <a:off x="200033" y="4603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2</a:t>
            </a:r>
            <a:endParaRPr b="1" i="0" sz="2533" u="none" cap="none" strike="noStrike">
              <a:solidFill>
                <a:schemeClr val="lt1"/>
              </a:solidFill>
              <a:latin typeface="Calibri"/>
              <a:ea typeface="Calibri"/>
              <a:cs typeface="Calibri"/>
              <a:sym typeface="Calibri"/>
            </a:endParaRPr>
          </a:p>
        </p:txBody>
      </p:sp>
      <p:sp>
        <p:nvSpPr>
          <p:cNvPr id="539" name="Google Shape;539;p43"/>
          <p:cNvSpPr txBox="1"/>
          <p:nvPr>
            <p:ph idx="1" type="body"/>
          </p:nvPr>
        </p:nvSpPr>
        <p:spPr>
          <a:xfrm>
            <a:off x="6602000" y="4843167"/>
            <a:ext cx="5590000" cy="18464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menu </a:t>
            </a:r>
            <a:r>
              <a:rPr b="1" lang="en" sz="2000"/>
              <a:t>Add new row</a:t>
            </a:r>
            <a:r>
              <a:rPr lang="en" sz="2000"/>
              <a:t> pada bagian bawah panel</a:t>
            </a:r>
            <a:endParaRPr sz="2000"/>
          </a:p>
        </p:txBody>
      </p:sp>
      <p:sp>
        <p:nvSpPr>
          <p:cNvPr id="540" name="Google Shape;540;p4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44"/>
          <p:cNvPicPr preferRelativeResize="0"/>
          <p:nvPr/>
        </p:nvPicPr>
        <p:blipFill rotWithShape="1">
          <a:blip r:embed="rId3">
            <a:alphaModFix/>
          </a:blip>
          <a:srcRect b="18380" l="0" r="1545" t="0"/>
          <a:stretch/>
        </p:blipFill>
        <p:spPr>
          <a:xfrm>
            <a:off x="684000" y="1463467"/>
            <a:ext cx="5918000" cy="1255267"/>
          </a:xfrm>
          <a:prstGeom prst="rect">
            <a:avLst/>
          </a:prstGeom>
          <a:noFill/>
          <a:ln cap="flat" cmpd="sng" w="9525">
            <a:solidFill>
              <a:schemeClr val="dk2"/>
            </a:solidFill>
            <a:prstDash val="solid"/>
            <a:round/>
            <a:headEnd len="sm" w="sm" type="none"/>
            <a:tailEnd len="sm" w="sm" type="none"/>
          </a:ln>
        </p:spPr>
      </p:pic>
      <p:pic>
        <p:nvPicPr>
          <p:cNvPr id="546" name="Google Shape;546;p44"/>
          <p:cNvPicPr preferRelativeResize="0"/>
          <p:nvPr/>
        </p:nvPicPr>
        <p:blipFill rotWithShape="1">
          <a:blip r:embed="rId4">
            <a:alphaModFix/>
          </a:blip>
          <a:srcRect b="0" l="0" r="0" t="0"/>
          <a:stretch/>
        </p:blipFill>
        <p:spPr>
          <a:xfrm>
            <a:off x="748001" y="4139301"/>
            <a:ext cx="5853999" cy="1401316"/>
          </a:xfrm>
          <a:prstGeom prst="rect">
            <a:avLst/>
          </a:prstGeom>
          <a:noFill/>
          <a:ln cap="flat" cmpd="sng" w="9525">
            <a:solidFill>
              <a:schemeClr val="dk2"/>
            </a:solidFill>
            <a:prstDash val="solid"/>
            <a:round/>
            <a:headEnd len="sm" w="sm" type="none"/>
            <a:tailEnd len="sm" w="sm" type="none"/>
          </a:ln>
        </p:spPr>
      </p:pic>
      <p:sp>
        <p:nvSpPr>
          <p:cNvPr id="547" name="Google Shape;547;p44"/>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3</a:t>
            </a:r>
            <a:endParaRPr b="1" i="0" sz="2533" u="none" cap="none" strike="noStrike">
              <a:solidFill>
                <a:schemeClr val="lt1"/>
              </a:solidFill>
              <a:latin typeface="Calibri"/>
              <a:ea typeface="Calibri"/>
              <a:cs typeface="Calibri"/>
              <a:sym typeface="Calibri"/>
            </a:endParaRPr>
          </a:p>
        </p:txBody>
      </p:sp>
      <p:sp>
        <p:nvSpPr>
          <p:cNvPr id="548" name="Google Shape;548;p44"/>
          <p:cNvSpPr txBox="1"/>
          <p:nvPr>
            <p:ph type="title"/>
          </p:nvPr>
        </p:nvSpPr>
        <p:spPr>
          <a:xfrm>
            <a:off x="522433" y="92917"/>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#4: Menambahkan Row pada Table </a:t>
            </a:r>
            <a:r>
              <a:rPr b="1" lang="en"/>
              <a:t>dqlabmember</a:t>
            </a:r>
            <a:endParaRPr b="1"/>
          </a:p>
        </p:txBody>
      </p:sp>
      <p:sp>
        <p:nvSpPr>
          <p:cNvPr id="549" name="Google Shape;549;p44"/>
          <p:cNvSpPr txBox="1"/>
          <p:nvPr>
            <p:ph idx="1" type="body"/>
          </p:nvPr>
        </p:nvSpPr>
        <p:spPr>
          <a:xfrm>
            <a:off x="6602000" y="1388833"/>
            <a:ext cx="5590000" cy="2518400"/>
          </a:xfrm>
          <a:prstGeom prst="rect">
            <a:avLst/>
          </a:prstGeom>
          <a:noFill/>
          <a:ln>
            <a:noFill/>
          </a:ln>
        </p:spPr>
        <p:txBody>
          <a:bodyPr anchorCtr="0" anchor="t" bIns="121900" lIns="121900" spcFirstLastPara="1" rIns="121900" wrap="square" tIns="121900">
            <a:normAutofit fontScale="92500" lnSpcReduction="20000"/>
          </a:bodyPr>
          <a:lstStyle/>
          <a:p>
            <a:pPr indent="-422263" lvl="0" marL="609585" rtl="0" algn="l">
              <a:lnSpc>
                <a:spcPct val="150000"/>
              </a:lnSpc>
              <a:spcBef>
                <a:spcPts val="0"/>
              </a:spcBef>
              <a:spcAft>
                <a:spcPts val="0"/>
              </a:spcAft>
              <a:buClr>
                <a:schemeClr val="dk1"/>
              </a:buClr>
              <a:buSzPct val="100000"/>
              <a:buChar char="●"/>
            </a:pPr>
            <a:r>
              <a:rPr lang="en" sz="2000"/>
              <a:t>Pada bagian table data, akan muncul baris baru dengan warna latar hijau yang siap diisi - Catatan: saat ini semua nilai adalah [NULL] yang menunjukkkan data kosong.</a:t>
            </a:r>
            <a:br>
              <a:rPr lang="en" sz="2000"/>
            </a:br>
            <a:r>
              <a:rPr lang="en" sz="2000"/>
              <a:t>Catatan: Perhatikan muncul tanda * pada tab nama table </a:t>
            </a:r>
            <a:endParaRPr sz="2000"/>
          </a:p>
        </p:txBody>
      </p:sp>
      <p:sp>
        <p:nvSpPr>
          <p:cNvPr id="550" name="Google Shape;550;p44"/>
          <p:cNvSpPr/>
          <p:nvPr/>
        </p:nvSpPr>
        <p:spPr>
          <a:xfrm>
            <a:off x="200033" y="39070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4</a:t>
            </a:r>
            <a:endParaRPr b="1" i="0" sz="2533" u="none" cap="none" strike="noStrike">
              <a:solidFill>
                <a:schemeClr val="lt1"/>
              </a:solidFill>
              <a:latin typeface="Calibri"/>
              <a:ea typeface="Calibri"/>
              <a:cs typeface="Calibri"/>
              <a:sym typeface="Calibri"/>
            </a:endParaRPr>
          </a:p>
        </p:txBody>
      </p:sp>
      <p:sp>
        <p:nvSpPr>
          <p:cNvPr id="551" name="Google Shape;551;p44"/>
          <p:cNvSpPr txBox="1"/>
          <p:nvPr>
            <p:ph idx="1" type="body"/>
          </p:nvPr>
        </p:nvSpPr>
        <p:spPr>
          <a:xfrm>
            <a:off x="6666000" y="4139300"/>
            <a:ext cx="5241600" cy="2236000"/>
          </a:xfrm>
          <a:prstGeom prst="rect">
            <a:avLst/>
          </a:prstGeom>
          <a:noFill/>
          <a:ln>
            <a:noFill/>
          </a:ln>
        </p:spPr>
        <p:txBody>
          <a:bodyPr anchorCtr="0" anchor="t" bIns="121900" lIns="121900" spcFirstLastPara="1" rIns="121900" wrap="square" tIns="121900">
            <a:normAutofit fontScale="92500" lnSpcReduction="20000"/>
          </a:bodyPr>
          <a:lstStyle/>
          <a:p>
            <a:pPr indent="-431788" lvl="0" marL="609585" rtl="0" algn="l">
              <a:lnSpc>
                <a:spcPct val="150000"/>
              </a:lnSpc>
              <a:spcBef>
                <a:spcPts val="0"/>
              </a:spcBef>
              <a:spcAft>
                <a:spcPts val="0"/>
              </a:spcAft>
              <a:buClr>
                <a:schemeClr val="dk1"/>
              </a:buClr>
              <a:buSzPct val="81081"/>
              <a:buChar char="●"/>
            </a:pPr>
            <a:r>
              <a:rPr lang="en" sz="2000"/>
              <a:t>Masukkan data sesuai permintaan soal (P0001 untuk member_id, bud1 untuk username, Budi untuk nama, 30 April 1996 untuk tanggal_lahir, dan 5 untuk angka_favorit)</a:t>
            </a:r>
            <a:endParaRPr sz="2000"/>
          </a:p>
        </p:txBody>
      </p:sp>
      <p:sp>
        <p:nvSpPr>
          <p:cNvPr id="552" name="Google Shape;552;p4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45"/>
          <p:cNvPicPr preferRelativeResize="0"/>
          <p:nvPr/>
        </p:nvPicPr>
        <p:blipFill rotWithShape="1">
          <a:blip r:embed="rId3">
            <a:alphaModFix/>
          </a:blip>
          <a:srcRect b="0" l="0" r="0" t="0"/>
          <a:stretch/>
        </p:blipFill>
        <p:spPr>
          <a:xfrm>
            <a:off x="675834" y="3895878"/>
            <a:ext cx="5926165" cy="1456572"/>
          </a:xfrm>
          <a:prstGeom prst="rect">
            <a:avLst/>
          </a:prstGeom>
          <a:noFill/>
          <a:ln cap="flat" cmpd="sng" w="9525">
            <a:solidFill>
              <a:schemeClr val="dk2"/>
            </a:solidFill>
            <a:prstDash val="solid"/>
            <a:round/>
            <a:headEnd len="sm" w="sm" type="none"/>
            <a:tailEnd len="sm" w="sm" type="none"/>
          </a:ln>
        </p:spPr>
      </p:pic>
      <p:pic>
        <p:nvPicPr>
          <p:cNvPr id="558" name="Google Shape;558;p45"/>
          <p:cNvPicPr preferRelativeResize="0"/>
          <p:nvPr/>
        </p:nvPicPr>
        <p:blipFill rotWithShape="1">
          <a:blip r:embed="rId4">
            <a:alphaModFix/>
          </a:blip>
          <a:srcRect b="0" l="0" r="0" t="0"/>
          <a:stretch/>
        </p:blipFill>
        <p:spPr>
          <a:xfrm>
            <a:off x="729601" y="1481995"/>
            <a:ext cx="5422900" cy="1549400"/>
          </a:xfrm>
          <a:prstGeom prst="rect">
            <a:avLst/>
          </a:prstGeom>
          <a:noFill/>
          <a:ln cap="flat" cmpd="sng" w="9525">
            <a:solidFill>
              <a:schemeClr val="dk2"/>
            </a:solidFill>
            <a:prstDash val="solid"/>
            <a:round/>
            <a:headEnd len="sm" w="sm" type="none"/>
            <a:tailEnd len="sm" w="sm" type="none"/>
          </a:ln>
        </p:spPr>
      </p:pic>
      <p:sp>
        <p:nvSpPr>
          <p:cNvPr id="559" name="Google Shape;559;p45"/>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5</a:t>
            </a:r>
            <a:endParaRPr b="1" i="0" sz="2533" u="none" cap="none" strike="noStrike">
              <a:solidFill>
                <a:schemeClr val="lt1"/>
              </a:solidFill>
              <a:latin typeface="Calibri"/>
              <a:ea typeface="Calibri"/>
              <a:cs typeface="Calibri"/>
              <a:sym typeface="Calibri"/>
            </a:endParaRPr>
          </a:p>
        </p:txBody>
      </p:sp>
      <p:sp>
        <p:nvSpPr>
          <p:cNvPr id="560" name="Google Shape;560;p45"/>
          <p:cNvSpPr/>
          <p:nvPr/>
        </p:nvSpPr>
        <p:spPr>
          <a:xfrm>
            <a:off x="200033" y="37009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6</a:t>
            </a:r>
            <a:endParaRPr b="1" i="0" sz="2533" u="none" cap="none" strike="noStrike">
              <a:solidFill>
                <a:schemeClr val="lt1"/>
              </a:solidFill>
              <a:latin typeface="Calibri"/>
              <a:ea typeface="Calibri"/>
              <a:cs typeface="Calibri"/>
              <a:sym typeface="Calibri"/>
            </a:endParaRPr>
          </a:p>
        </p:txBody>
      </p:sp>
      <p:sp>
        <p:nvSpPr>
          <p:cNvPr id="561" name="Google Shape;561;p45"/>
          <p:cNvSpPr txBox="1"/>
          <p:nvPr>
            <p:ph type="title"/>
          </p:nvPr>
        </p:nvSpPr>
        <p:spPr>
          <a:xfrm>
            <a:off x="441000" y="145978"/>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#4: Menambahkan Row pada Table </a:t>
            </a:r>
            <a:r>
              <a:rPr b="1" lang="en"/>
              <a:t>dqlabmember</a:t>
            </a:r>
            <a:endParaRPr b="1"/>
          </a:p>
        </p:txBody>
      </p:sp>
      <p:sp>
        <p:nvSpPr>
          <p:cNvPr id="562" name="Google Shape;562;p45"/>
          <p:cNvSpPr txBox="1"/>
          <p:nvPr>
            <p:ph idx="1" type="body"/>
          </p:nvPr>
        </p:nvSpPr>
        <p:spPr>
          <a:xfrm>
            <a:off x="6602000" y="3700967"/>
            <a:ext cx="5590000" cy="25448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Data untuk row baru telah ditambahkan. Catatan: Perhatikan juga tanda * pada tab nama table telah hilang.</a:t>
            </a:r>
            <a:endParaRPr sz="2000"/>
          </a:p>
          <a:p>
            <a:pPr indent="-431788" lvl="0" marL="609585" rtl="0" algn="l">
              <a:lnSpc>
                <a:spcPct val="150000"/>
              </a:lnSpc>
              <a:spcBef>
                <a:spcPts val="0"/>
              </a:spcBef>
              <a:spcAft>
                <a:spcPts val="0"/>
              </a:spcAft>
              <a:buClr>
                <a:schemeClr val="dk1"/>
              </a:buClr>
              <a:buSzPts val="1500"/>
              <a:buChar char="●"/>
            </a:pPr>
            <a:r>
              <a:rPr lang="en" sz="2000"/>
              <a:t>Selesai.</a:t>
            </a:r>
            <a:endParaRPr sz="2000"/>
          </a:p>
        </p:txBody>
      </p:sp>
      <p:sp>
        <p:nvSpPr>
          <p:cNvPr id="563" name="Google Shape;563;p45"/>
          <p:cNvSpPr txBox="1"/>
          <p:nvPr>
            <p:ph idx="1" type="body"/>
          </p:nvPr>
        </p:nvSpPr>
        <p:spPr>
          <a:xfrm>
            <a:off x="6602000" y="1388833"/>
            <a:ext cx="5590000" cy="2040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tombol </a:t>
            </a:r>
            <a:r>
              <a:rPr b="1" lang="en" sz="2000"/>
              <a:t>Save</a:t>
            </a:r>
            <a:r>
              <a:rPr lang="en" sz="2000"/>
              <a:t> pada bagian bawah panel</a:t>
            </a:r>
            <a:endParaRPr sz="2000"/>
          </a:p>
        </p:txBody>
      </p:sp>
      <p:sp>
        <p:nvSpPr>
          <p:cNvPr id="564" name="Google Shape;564;p45"/>
          <p:cNvSpPr/>
          <p:nvPr/>
        </p:nvSpPr>
        <p:spPr>
          <a:xfrm>
            <a:off x="967467" y="2447828"/>
            <a:ext cx="1102000" cy="644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0000"/>
              </a:solidFill>
              <a:latin typeface="Calibri"/>
              <a:ea typeface="Calibri"/>
              <a:cs typeface="Calibri"/>
              <a:sym typeface="Calibri"/>
            </a:endParaRPr>
          </a:p>
        </p:txBody>
      </p:sp>
      <p:sp>
        <p:nvSpPr>
          <p:cNvPr id="565" name="Google Shape;565;p45"/>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6"/>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p>
            <a:pPr indent="0" lvl="0" marL="0" rtl="0" algn="ctr">
              <a:lnSpc>
                <a:spcPct val="90000"/>
              </a:lnSpc>
              <a:spcBef>
                <a:spcPts val="0"/>
              </a:spcBef>
              <a:spcAft>
                <a:spcPts val="0"/>
              </a:spcAft>
              <a:buClr>
                <a:schemeClr val="dk1"/>
              </a:buClr>
              <a:buSzPts val="3600"/>
              <a:buFont typeface="Calibri"/>
              <a:buNone/>
            </a:pPr>
            <a:r>
              <a:rPr lang="en"/>
              <a:t>Praktek #5</a:t>
            </a:r>
            <a:endParaRPr/>
          </a:p>
        </p:txBody>
      </p:sp>
      <p:sp>
        <p:nvSpPr>
          <p:cNvPr id="571" name="Google Shape;571;p4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47"/>
          <p:cNvPicPr preferRelativeResize="0"/>
          <p:nvPr/>
        </p:nvPicPr>
        <p:blipFill rotWithShape="1">
          <a:blip r:embed="rId3">
            <a:alphaModFix/>
          </a:blip>
          <a:srcRect b="0" l="0" r="0" t="0"/>
          <a:stretch/>
        </p:blipFill>
        <p:spPr>
          <a:xfrm>
            <a:off x="707334" y="3711333"/>
            <a:ext cx="5980401" cy="1571992"/>
          </a:xfrm>
          <a:prstGeom prst="rect">
            <a:avLst/>
          </a:prstGeom>
          <a:noFill/>
          <a:ln cap="flat" cmpd="sng" w="9525">
            <a:solidFill>
              <a:schemeClr val="dk2"/>
            </a:solidFill>
            <a:prstDash val="solid"/>
            <a:round/>
            <a:headEnd len="sm" w="sm" type="none"/>
            <a:tailEnd len="sm" w="sm" type="none"/>
          </a:ln>
        </p:spPr>
      </p:pic>
      <p:pic>
        <p:nvPicPr>
          <p:cNvPr id="577" name="Google Shape;577;p47"/>
          <p:cNvPicPr preferRelativeResize="0"/>
          <p:nvPr/>
        </p:nvPicPr>
        <p:blipFill rotWithShape="1">
          <a:blip r:embed="rId4">
            <a:alphaModFix/>
          </a:blip>
          <a:srcRect b="0" l="8324" r="0" t="0"/>
          <a:stretch/>
        </p:blipFill>
        <p:spPr>
          <a:xfrm>
            <a:off x="707334" y="1438667"/>
            <a:ext cx="4913333" cy="1231900"/>
          </a:xfrm>
          <a:prstGeom prst="rect">
            <a:avLst/>
          </a:prstGeom>
          <a:noFill/>
          <a:ln cap="flat" cmpd="sng" w="9525">
            <a:solidFill>
              <a:schemeClr val="dk2"/>
            </a:solidFill>
            <a:prstDash val="solid"/>
            <a:round/>
            <a:headEnd len="sm" w="sm" type="none"/>
            <a:tailEnd len="sm" w="sm" type="none"/>
          </a:ln>
        </p:spPr>
      </p:pic>
      <p:sp>
        <p:nvSpPr>
          <p:cNvPr id="578" name="Google Shape;578;p47"/>
          <p:cNvSpPr txBox="1"/>
          <p:nvPr>
            <p:ph type="title"/>
          </p:nvPr>
        </p:nvSpPr>
        <p:spPr>
          <a:xfrm>
            <a:off x="371011" y="16101"/>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#5: Menambahkan Row pada Table </a:t>
            </a:r>
            <a:r>
              <a:rPr b="1" lang="en"/>
              <a:t>dqlabmember</a:t>
            </a:r>
            <a:endParaRPr b="1"/>
          </a:p>
        </p:txBody>
      </p:sp>
      <p:sp>
        <p:nvSpPr>
          <p:cNvPr id="579" name="Google Shape;579;p47"/>
          <p:cNvSpPr txBox="1"/>
          <p:nvPr>
            <p:ph idx="1" type="body"/>
          </p:nvPr>
        </p:nvSpPr>
        <p:spPr>
          <a:xfrm>
            <a:off x="6389833" y="1356967"/>
            <a:ext cx="5590000" cy="2672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menu </a:t>
            </a:r>
            <a:r>
              <a:rPr b="1" lang="en" sz="2000"/>
              <a:t>Add new row</a:t>
            </a:r>
            <a:r>
              <a:rPr lang="en" sz="2000"/>
              <a:t> pada bagian bawah panel</a:t>
            </a:r>
            <a:endParaRPr sz="2000"/>
          </a:p>
        </p:txBody>
      </p:sp>
      <p:sp>
        <p:nvSpPr>
          <p:cNvPr id="580" name="Google Shape;580;p47"/>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1</a:t>
            </a:r>
            <a:endParaRPr b="1" i="0" sz="2533" u="none" cap="none" strike="noStrike">
              <a:solidFill>
                <a:schemeClr val="lt1"/>
              </a:solidFill>
              <a:latin typeface="Calibri"/>
              <a:ea typeface="Calibri"/>
              <a:cs typeface="Calibri"/>
              <a:sym typeface="Calibri"/>
            </a:endParaRPr>
          </a:p>
        </p:txBody>
      </p:sp>
      <p:sp>
        <p:nvSpPr>
          <p:cNvPr id="581" name="Google Shape;581;p47"/>
          <p:cNvSpPr/>
          <p:nvPr/>
        </p:nvSpPr>
        <p:spPr>
          <a:xfrm>
            <a:off x="200033" y="34081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2</a:t>
            </a:r>
            <a:endParaRPr b="1" i="0" sz="2533" u="none" cap="none" strike="noStrike">
              <a:solidFill>
                <a:schemeClr val="lt1"/>
              </a:solidFill>
              <a:latin typeface="Calibri"/>
              <a:ea typeface="Calibri"/>
              <a:cs typeface="Calibri"/>
              <a:sym typeface="Calibri"/>
            </a:endParaRPr>
          </a:p>
        </p:txBody>
      </p:sp>
      <p:sp>
        <p:nvSpPr>
          <p:cNvPr id="582" name="Google Shape;582;p47"/>
          <p:cNvSpPr txBox="1"/>
          <p:nvPr>
            <p:ph idx="1" type="body"/>
          </p:nvPr>
        </p:nvSpPr>
        <p:spPr>
          <a:xfrm>
            <a:off x="6553000" y="3647633"/>
            <a:ext cx="5590000" cy="1846400"/>
          </a:xfrm>
          <a:prstGeom prst="rect">
            <a:avLst/>
          </a:prstGeom>
          <a:noFill/>
          <a:ln>
            <a:noFill/>
          </a:ln>
        </p:spPr>
        <p:txBody>
          <a:bodyPr anchorCtr="0" anchor="t" bIns="121900" lIns="121900" spcFirstLastPara="1" rIns="121900" wrap="square" tIns="121900">
            <a:normAutofit fontScale="92500" lnSpcReduction="20000"/>
          </a:bodyPr>
          <a:lstStyle/>
          <a:p>
            <a:pPr indent="-422263" lvl="0" marL="609585" rtl="0" algn="l">
              <a:lnSpc>
                <a:spcPct val="150000"/>
              </a:lnSpc>
              <a:spcBef>
                <a:spcPts val="0"/>
              </a:spcBef>
              <a:spcAft>
                <a:spcPts val="0"/>
              </a:spcAft>
              <a:buClr>
                <a:schemeClr val="dk1"/>
              </a:buClr>
              <a:buSzPct val="100000"/>
              <a:buChar char="●"/>
            </a:pPr>
            <a:r>
              <a:rPr lang="en" sz="2000"/>
              <a:t>Pada bagian table data, akan muncul baris baru dengan warna latar hijau yang siap diisi - Catatan: saat ini semua nilai adalah [NULL] yang menunjukkkan data kosong</a:t>
            </a:r>
            <a:endParaRPr sz="2000"/>
          </a:p>
        </p:txBody>
      </p:sp>
      <p:sp>
        <p:nvSpPr>
          <p:cNvPr id="583" name="Google Shape;583;p47"/>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rPr lang="en"/>
              <a:t>Why SQL ?</a:t>
            </a:r>
            <a:endParaRPr/>
          </a:p>
        </p:txBody>
      </p:sp>
      <p:sp>
        <p:nvSpPr>
          <p:cNvPr id="130" name="Google Shape;130;p5"/>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sp>
        <p:nvSpPr>
          <p:cNvPr id="131" name="Google Shape;131;p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pic>
        <p:nvPicPr>
          <p:cNvPr descr="Table&#10;&#10;Description automatically generated" id="132" name="Google Shape;132;p5"/>
          <p:cNvPicPr preferRelativeResize="0"/>
          <p:nvPr/>
        </p:nvPicPr>
        <p:blipFill rotWithShape="1">
          <a:blip r:embed="rId3">
            <a:alphaModFix/>
          </a:blip>
          <a:srcRect b="0" l="0" r="0" t="0"/>
          <a:stretch/>
        </p:blipFill>
        <p:spPr>
          <a:xfrm>
            <a:off x="524107" y="1164967"/>
            <a:ext cx="11143785" cy="50943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48"/>
          <p:cNvPicPr preferRelativeResize="0"/>
          <p:nvPr/>
        </p:nvPicPr>
        <p:blipFill rotWithShape="1">
          <a:blip r:embed="rId3">
            <a:alphaModFix/>
          </a:blip>
          <a:srcRect b="0" l="0" r="0" t="0"/>
          <a:stretch/>
        </p:blipFill>
        <p:spPr>
          <a:xfrm>
            <a:off x="699001" y="4139295"/>
            <a:ext cx="5422900" cy="1549400"/>
          </a:xfrm>
          <a:prstGeom prst="rect">
            <a:avLst/>
          </a:prstGeom>
          <a:noFill/>
          <a:ln cap="flat" cmpd="sng" w="9525">
            <a:solidFill>
              <a:schemeClr val="dk2"/>
            </a:solidFill>
            <a:prstDash val="solid"/>
            <a:round/>
            <a:headEnd len="sm" w="sm" type="none"/>
            <a:tailEnd len="sm" w="sm" type="none"/>
          </a:ln>
        </p:spPr>
      </p:pic>
      <p:pic>
        <p:nvPicPr>
          <p:cNvPr id="589" name="Google Shape;589;p48"/>
          <p:cNvPicPr preferRelativeResize="0"/>
          <p:nvPr/>
        </p:nvPicPr>
        <p:blipFill rotWithShape="1">
          <a:blip r:embed="rId4">
            <a:alphaModFix/>
          </a:blip>
          <a:srcRect b="0" l="0" r="0" t="0"/>
          <a:stretch/>
        </p:blipFill>
        <p:spPr>
          <a:xfrm>
            <a:off x="699001" y="1467404"/>
            <a:ext cx="5854001" cy="1552937"/>
          </a:xfrm>
          <a:prstGeom prst="rect">
            <a:avLst/>
          </a:prstGeom>
          <a:noFill/>
          <a:ln cap="flat" cmpd="sng" w="9525">
            <a:solidFill>
              <a:schemeClr val="dk2"/>
            </a:solidFill>
            <a:prstDash val="solid"/>
            <a:round/>
            <a:headEnd len="sm" w="sm" type="none"/>
            <a:tailEnd len="sm" w="sm" type="none"/>
          </a:ln>
        </p:spPr>
      </p:pic>
      <p:sp>
        <p:nvSpPr>
          <p:cNvPr id="590" name="Google Shape;590;p48"/>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3</a:t>
            </a:r>
            <a:endParaRPr b="1" i="0" sz="2533" u="none" cap="none" strike="noStrike">
              <a:solidFill>
                <a:schemeClr val="lt1"/>
              </a:solidFill>
              <a:latin typeface="Calibri"/>
              <a:ea typeface="Calibri"/>
              <a:cs typeface="Calibri"/>
              <a:sym typeface="Calibri"/>
            </a:endParaRPr>
          </a:p>
        </p:txBody>
      </p:sp>
      <p:sp>
        <p:nvSpPr>
          <p:cNvPr id="591" name="Google Shape;591;p48"/>
          <p:cNvSpPr txBox="1"/>
          <p:nvPr>
            <p:ph type="title"/>
          </p:nvPr>
        </p:nvSpPr>
        <p:spPr>
          <a:xfrm>
            <a:off x="522433" y="21737"/>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#5: Menambahkan Row pada Table </a:t>
            </a:r>
            <a:r>
              <a:rPr b="1" lang="en"/>
              <a:t>dqlabmember</a:t>
            </a:r>
            <a:endParaRPr b="1"/>
          </a:p>
        </p:txBody>
      </p:sp>
      <p:sp>
        <p:nvSpPr>
          <p:cNvPr id="592" name="Google Shape;592;p48"/>
          <p:cNvSpPr txBox="1"/>
          <p:nvPr>
            <p:ph idx="1" type="body"/>
          </p:nvPr>
        </p:nvSpPr>
        <p:spPr>
          <a:xfrm>
            <a:off x="6602000" y="1388833"/>
            <a:ext cx="5590000" cy="2236000"/>
          </a:xfrm>
          <a:prstGeom prst="rect">
            <a:avLst/>
          </a:prstGeom>
          <a:noFill/>
          <a:ln>
            <a:noFill/>
          </a:ln>
        </p:spPr>
        <p:txBody>
          <a:bodyPr anchorCtr="0" anchor="t" bIns="121900" lIns="121900" spcFirstLastPara="1" rIns="121900" wrap="square" tIns="121900">
            <a:normAutofit fontScale="92500"/>
          </a:bodyPr>
          <a:lstStyle/>
          <a:p>
            <a:pPr indent="-431788" lvl="0" marL="609585" rtl="0" algn="l">
              <a:lnSpc>
                <a:spcPct val="150000"/>
              </a:lnSpc>
              <a:spcBef>
                <a:spcPts val="0"/>
              </a:spcBef>
              <a:spcAft>
                <a:spcPts val="0"/>
              </a:spcAft>
              <a:buClr>
                <a:schemeClr val="dk1"/>
              </a:buClr>
              <a:buSzPct val="81081"/>
              <a:buChar char="●"/>
            </a:pPr>
            <a:r>
              <a:rPr lang="en" sz="2000"/>
              <a:t>Masukkan data sesuai permintaan soal (P0002 untuk member_id, f3ra untuk username, Fera untuk nama, 15 September 2000 untuk tanggal_lahir, dan 6 untuk angka_favorit)</a:t>
            </a:r>
            <a:endParaRPr sz="2000"/>
          </a:p>
        </p:txBody>
      </p:sp>
      <p:sp>
        <p:nvSpPr>
          <p:cNvPr id="593" name="Google Shape;593;p48"/>
          <p:cNvSpPr/>
          <p:nvPr/>
        </p:nvSpPr>
        <p:spPr>
          <a:xfrm>
            <a:off x="200033" y="39070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4</a:t>
            </a:r>
            <a:endParaRPr b="1" i="0" sz="2533" u="none" cap="none" strike="noStrike">
              <a:solidFill>
                <a:schemeClr val="lt1"/>
              </a:solidFill>
              <a:latin typeface="Calibri"/>
              <a:ea typeface="Calibri"/>
              <a:cs typeface="Calibri"/>
              <a:sym typeface="Calibri"/>
            </a:endParaRPr>
          </a:p>
        </p:txBody>
      </p:sp>
      <p:sp>
        <p:nvSpPr>
          <p:cNvPr id="594" name="Google Shape;594;p48"/>
          <p:cNvSpPr txBox="1"/>
          <p:nvPr>
            <p:ph idx="1" type="body"/>
          </p:nvPr>
        </p:nvSpPr>
        <p:spPr>
          <a:xfrm>
            <a:off x="6666000" y="4139300"/>
            <a:ext cx="5241600" cy="2236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tombol </a:t>
            </a:r>
            <a:r>
              <a:rPr b="1" lang="en" sz="2000"/>
              <a:t>Save</a:t>
            </a:r>
            <a:r>
              <a:rPr lang="en" sz="2000"/>
              <a:t> pada bagian bawah panel</a:t>
            </a:r>
            <a:endParaRPr sz="2000"/>
          </a:p>
        </p:txBody>
      </p:sp>
      <p:sp>
        <p:nvSpPr>
          <p:cNvPr id="595" name="Google Shape;595;p4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49"/>
          <p:cNvPicPr preferRelativeResize="0"/>
          <p:nvPr/>
        </p:nvPicPr>
        <p:blipFill rotWithShape="1">
          <a:blip r:embed="rId3">
            <a:alphaModFix/>
          </a:blip>
          <a:srcRect b="0" l="0" r="0" t="0"/>
          <a:stretch/>
        </p:blipFill>
        <p:spPr>
          <a:xfrm>
            <a:off x="696728" y="1523528"/>
            <a:ext cx="6352232" cy="1660533"/>
          </a:xfrm>
          <a:prstGeom prst="rect">
            <a:avLst/>
          </a:prstGeom>
          <a:noFill/>
          <a:ln cap="flat" cmpd="sng" w="9525">
            <a:solidFill>
              <a:schemeClr val="dk2"/>
            </a:solidFill>
            <a:prstDash val="solid"/>
            <a:round/>
            <a:headEnd len="sm" w="sm" type="none"/>
            <a:tailEnd len="sm" w="sm" type="none"/>
          </a:ln>
        </p:spPr>
      </p:pic>
      <p:sp>
        <p:nvSpPr>
          <p:cNvPr id="601" name="Google Shape;601;p49"/>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5</a:t>
            </a:r>
            <a:endParaRPr b="1" i="0" sz="2533" u="none" cap="none" strike="noStrike">
              <a:solidFill>
                <a:schemeClr val="lt1"/>
              </a:solidFill>
              <a:latin typeface="Calibri"/>
              <a:ea typeface="Calibri"/>
              <a:cs typeface="Calibri"/>
              <a:sym typeface="Calibri"/>
            </a:endParaRPr>
          </a:p>
        </p:txBody>
      </p:sp>
      <p:sp>
        <p:nvSpPr>
          <p:cNvPr id="602" name="Google Shape;602;p49"/>
          <p:cNvSpPr txBox="1"/>
          <p:nvPr>
            <p:ph type="title"/>
          </p:nvPr>
        </p:nvSpPr>
        <p:spPr>
          <a:xfrm>
            <a:off x="534800" y="200533"/>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#5: Menambahkan Row pada Table </a:t>
            </a:r>
            <a:r>
              <a:rPr b="1" lang="en"/>
              <a:t>dqlabmember</a:t>
            </a:r>
            <a:endParaRPr b="1"/>
          </a:p>
        </p:txBody>
      </p:sp>
      <p:sp>
        <p:nvSpPr>
          <p:cNvPr id="603" name="Google Shape;603;p49"/>
          <p:cNvSpPr txBox="1"/>
          <p:nvPr>
            <p:ph idx="1" type="body"/>
          </p:nvPr>
        </p:nvSpPr>
        <p:spPr>
          <a:xfrm>
            <a:off x="7360100" y="1388833"/>
            <a:ext cx="4832000" cy="29464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Row data baru telah ditambahkan. </a:t>
            </a:r>
            <a:endParaRPr sz="2000"/>
          </a:p>
          <a:p>
            <a:pPr indent="-431788" lvl="0" marL="609585" rtl="0" algn="l">
              <a:lnSpc>
                <a:spcPct val="150000"/>
              </a:lnSpc>
              <a:spcBef>
                <a:spcPts val="0"/>
              </a:spcBef>
              <a:spcAft>
                <a:spcPts val="0"/>
              </a:spcAft>
              <a:buClr>
                <a:schemeClr val="dk1"/>
              </a:buClr>
              <a:buSzPts val="1500"/>
              <a:buChar char="●"/>
            </a:pPr>
            <a:r>
              <a:rPr lang="en" sz="2000"/>
              <a:t>Secara total, sekarang table dqlabmember telah memiliki dua row data.</a:t>
            </a:r>
            <a:endParaRPr sz="2000"/>
          </a:p>
          <a:p>
            <a:pPr indent="-431788" lvl="0" marL="609585" rtl="0" algn="l">
              <a:lnSpc>
                <a:spcPct val="150000"/>
              </a:lnSpc>
              <a:spcBef>
                <a:spcPts val="0"/>
              </a:spcBef>
              <a:spcAft>
                <a:spcPts val="0"/>
              </a:spcAft>
              <a:buClr>
                <a:schemeClr val="dk1"/>
              </a:buClr>
              <a:buSzPts val="1500"/>
              <a:buChar char="●"/>
            </a:pPr>
            <a:r>
              <a:rPr lang="en" sz="2000"/>
              <a:t>Selesai. </a:t>
            </a:r>
            <a:endParaRPr sz="2000"/>
          </a:p>
        </p:txBody>
      </p:sp>
      <p:sp>
        <p:nvSpPr>
          <p:cNvPr id="604" name="Google Shape;604;p49"/>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0"/>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p>
            <a:pPr indent="0" lvl="0" marL="0" rtl="0" algn="ctr">
              <a:lnSpc>
                <a:spcPct val="90000"/>
              </a:lnSpc>
              <a:spcBef>
                <a:spcPts val="0"/>
              </a:spcBef>
              <a:spcAft>
                <a:spcPts val="0"/>
              </a:spcAft>
              <a:buClr>
                <a:schemeClr val="dk1"/>
              </a:buClr>
              <a:buSzPts val="3600"/>
              <a:buFont typeface="Calibri"/>
              <a:buNone/>
            </a:pPr>
            <a:r>
              <a:rPr lang="en"/>
              <a:t>Praktek #6</a:t>
            </a:r>
            <a:endParaRPr/>
          </a:p>
        </p:txBody>
      </p:sp>
      <p:sp>
        <p:nvSpPr>
          <p:cNvPr id="610" name="Google Shape;610;p50"/>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51"/>
          <p:cNvPicPr preferRelativeResize="0"/>
          <p:nvPr/>
        </p:nvPicPr>
        <p:blipFill rotWithShape="1">
          <a:blip r:embed="rId3">
            <a:alphaModFix/>
          </a:blip>
          <a:srcRect b="0" l="0" r="0" t="0"/>
          <a:stretch/>
        </p:blipFill>
        <p:spPr>
          <a:xfrm>
            <a:off x="606894" y="3749227"/>
            <a:ext cx="5886132" cy="1600964"/>
          </a:xfrm>
          <a:prstGeom prst="rect">
            <a:avLst/>
          </a:prstGeom>
          <a:noFill/>
          <a:ln cap="flat" cmpd="sng" w="9525">
            <a:solidFill>
              <a:schemeClr val="dk2"/>
            </a:solidFill>
            <a:prstDash val="solid"/>
            <a:round/>
            <a:headEnd len="sm" w="sm" type="none"/>
            <a:tailEnd len="sm" w="sm" type="none"/>
          </a:ln>
        </p:spPr>
      </p:pic>
      <p:pic>
        <p:nvPicPr>
          <p:cNvPr id="616" name="Google Shape;616;p51"/>
          <p:cNvPicPr preferRelativeResize="0"/>
          <p:nvPr/>
        </p:nvPicPr>
        <p:blipFill rotWithShape="1">
          <a:blip r:embed="rId4">
            <a:alphaModFix/>
          </a:blip>
          <a:srcRect b="0" l="0" r="0" t="0"/>
          <a:stretch/>
        </p:blipFill>
        <p:spPr>
          <a:xfrm>
            <a:off x="606901" y="1522333"/>
            <a:ext cx="5886148" cy="1563616"/>
          </a:xfrm>
          <a:prstGeom prst="rect">
            <a:avLst/>
          </a:prstGeom>
          <a:noFill/>
          <a:ln cap="flat" cmpd="sng" w="9525">
            <a:solidFill>
              <a:schemeClr val="dk2"/>
            </a:solidFill>
            <a:prstDash val="solid"/>
            <a:round/>
            <a:headEnd len="sm" w="sm" type="none"/>
            <a:tailEnd len="sm" w="sm" type="none"/>
          </a:ln>
        </p:spPr>
      </p:pic>
      <p:sp>
        <p:nvSpPr>
          <p:cNvPr id="617" name="Google Shape;617;p51"/>
          <p:cNvSpPr txBox="1"/>
          <p:nvPr>
            <p:ph type="title"/>
          </p:nvPr>
        </p:nvSpPr>
        <p:spPr>
          <a:xfrm>
            <a:off x="606894" y="157034"/>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#6: Merubah Data Row pada Table </a:t>
            </a:r>
            <a:r>
              <a:rPr b="1" lang="en"/>
              <a:t>dqlabmember</a:t>
            </a:r>
            <a:endParaRPr b="1"/>
          </a:p>
        </p:txBody>
      </p:sp>
      <p:sp>
        <p:nvSpPr>
          <p:cNvPr id="618" name="Google Shape;618;p51"/>
          <p:cNvSpPr txBox="1"/>
          <p:nvPr>
            <p:ph idx="1" type="body"/>
          </p:nvPr>
        </p:nvSpPr>
        <p:spPr>
          <a:xfrm>
            <a:off x="6389833" y="1356967"/>
            <a:ext cx="5590000" cy="2672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Kita akan merubah nama Budi pada row pertama menjadi Budi Wijaya.</a:t>
            </a:r>
            <a:endParaRPr sz="2000"/>
          </a:p>
        </p:txBody>
      </p:sp>
      <p:sp>
        <p:nvSpPr>
          <p:cNvPr id="619" name="Google Shape;619;p51"/>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1</a:t>
            </a:r>
            <a:endParaRPr b="1" i="0" sz="2533" u="none" cap="none" strike="noStrike">
              <a:solidFill>
                <a:schemeClr val="lt1"/>
              </a:solidFill>
              <a:latin typeface="Calibri"/>
              <a:ea typeface="Calibri"/>
              <a:cs typeface="Calibri"/>
              <a:sym typeface="Calibri"/>
            </a:endParaRPr>
          </a:p>
        </p:txBody>
      </p:sp>
      <p:sp>
        <p:nvSpPr>
          <p:cNvPr id="620" name="Google Shape;620;p51"/>
          <p:cNvSpPr/>
          <p:nvPr/>
        </p:nvSpPr>
        <p:spPr>
          <a:xfrm>
            <a:off x="200033" y="35097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2</a:t>
            </a:r>
            <a:endParaRPr b="1" i="0" sz="2533" u="none" cap="none" strike="noStrike">
              <a:solidFill>
                <a:schemeClr val="lt1"/>
              </a:solidFill>
              <a:latin typeface="Calibri"/>
              <a:ea typeface="Calibri"/>
              <a:cs typeface="Calibri"/>
              <a:sym typeface="Calibri"/>
            </a:endParaRPr>
          </a:p>
        </p:txBody>
      </p:sp>
      <p:sp>
        <p:nvSpPr>
          <p:cNvPr id="621" name="Google Shape;621;p51"/>
          <p:cNvSpPr txBox="1"/>
          <p:nvPr>
            <p:ph idx="1" type="body"/>
          </p:nvPr>
        </p:nvSpPr>
        <p:spPr>
          <a:xfrm>
            <a:off x="6553000" y="3647633"/>
            <a:ext cx="5590000" cy="18464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dua kali pada data dengan isi Budi sehingga ter-highlight.</a:t>
            </a:r>
            <a:endParaRPr sz="2000"/>
          </a:p>
        </p:txBody>
      </p:sp>
      <p:sp>
        <p:nvSpPr>
          <p:cNvPr id="622" name="Google Shape;622;p51"/>
          <p:cNvSpPr/>
          <p:nvPr/>
        </p:nvSpPr>
        <p:spPr>
          <a:xfrm>
            <a:off x="3037100" y="2564367"/>
            <a:ext cx="588000" cy="257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623" name="Google Shape;623;p5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52"/>
          <p:cNvPicPr preferRelativeResize="0"/>
          <p:nvPr/>
        </p:nvPicPr>
        <p:blipFill rotWithShape="1">
          <a:blip r:embed="rId3">
            <a:alphaModFix/>
          </a:blip>
          <a:srcRect b="0" l="0" r="0" t="0"/>
          <a:stretch/>
        </p:blipFill>
        <p:spPr>
          <a:xfrm>
            <a:off x="657334" y="4139299"/>
            <a:ext cx="5944668" cy="1510816"/>
          </a:xfrm>
          <a:prstGeom prst="rect">
            <a:avLst/>
          </a:prstGeom>
          <a:noFill/>
          <a:ln cap="flat" cmpd="sng" w="9525">
            <a:solidFill>
              <a:schemeClr val="dk2"/>
            </a:solidFill>
            <a:prstDash val="solid"/>
            <a:round/>
            <a:headEnd len="sm" w="sm" type="none"/>
            <a:tailEnd len="sm" w="sm" type="none"/>
          </a:ln>
        </p:spPr>
      </p:pic>
      <p:pic>
        <p:nvPicPr>
          <p:cNvPr id="629" name="Google Shape;629;p52"/>
          <p:cNvPicPr preferRelativeResize="0"/>
          <p:nvPr/>
        </p:nvPicPr>
        <p:blipFill rotWithShape="1">
          <a:blip r:embed="rId4">
            <a:alphaModFix/>
          </a:blip>
          <a:srcRect b="0" l="0" r="0" t="0"/>
          <a:stretch/>
        </p:blipFill>
        <p:spPr>
          <a:xfrm>
            <a:off x="657333" y="1461867"/>
            <a:ext cx="5944651" cy="1549400"/>
          </a:xfrm>
          <a:prstGeom prst="rect">
            <a:avLst/>
          </a:prstGeom>
          <a:noFill/>
          <a:ln cap="flat" cmpd="sng" w="9525">
            <a:solidFill>
              <a:schemeClr val="dk2"/>
            </a:solidFill>
            <a:prstDash val="solid"/>
            <a:round/>
            <a:headEnd len="sm" w="sm" type="none"/>
            <a:tailEnd len="sm" w="sm" type="none"/>
          </a:ln>
        </p:spPr>
      </p:pic>
      <p:sp>
        <p:nvSpPr>
          <p:cNvPr id="630" name="Google Shape;630;p52"/>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3</a:t>
            </a:r>
            <a:endParaRPr b="1" i="0" sz="2533" u="none" cap="none" strike="noStrike">
              <a:solidFill>
                <a:schemeClr val="lt1"/>
              </a:solidFill>
              <a:latin typeface="Calibri"/>
              <a:ea typeface="Calibri"/>
              <a:cs typeface="Calibri"/>
              <a:sym typeface="Calibri"/>
            </a:endParaRPr>
          </a:p>
        </p:txBody>
      </p:sp>
      <p:sp>
        <p:nvSpPr>
          <p:cNvPr id="631" name="Google Shape;631;p52"/>
          <p:cNvSpPr txBox="1"/>
          <p:nvPr>
            <p:ph type="title"/>
          </p:nvPr>
        </p:nvSpPr>
        <p:spPr>
          <a:xfrm>
            <a:off x="522433" y="59234"/>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#6: Merubah Data Row pada Table </a:t>
            </a:r>
            <a:r>
              <a:rPr b="1" lang="en"/>
              <a:t>dqlabmember</a:t>
            </a:r>
            <a:endParaRPr/>
          </a:p>
        </p:txBody>
      </p:sp>
      <p:sp>
        <p:nvSpPr>
          <p:cNvPr id="632" name="Google Shape;632;p52"/>
          <p:cNvSpPr txBox="1"/>
          <p:nvPr>
            <p:ph idx="1" type="body"/>
          </p:nvPr>
        </p:nvSpPr>
        <p:spPr>
          <a:xfrm>
            <a:off x="6602000" y="1388833"/>
            <a:ext cx="5590000" cy="2236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Ubah isi data </a:t>
            </a:r>
            <a:r>
              <a:rPr b="1" lang="en" sz="2000"/>
              <a:t>Budi</a:t>
            </a:r>
            <a:r>
              <a:rPr lang="en" sz="2000"/>
              <a:t> menjadi </a:t>
            </a:r>
            <a:r>
              <a:rPr b="1" lang="en" sz="2000"/>
              <a:t>Budi Wijaya </a:t>
            </a:r>
            <a:r>
              <a:rPr lang="en" sz="2000"/>
              <a:t>dan tekan tombol </a:t>
            </a:r>
            <a:r>
              <a:rPr b="1" lang="en" sz="2000"/>
              <a:t>Enter</a:t>
            </a:r>
            <a:r>
              <a:rPr lang="en" sz="2000"/>
              <a:t>.</a:t>
            </a:r>
            <a:endParaRPr sz="2000"/>
          </a:p>
        </p:txBody>
      </p:sp>
      <p:sp>
        <p:nvSpPr>
          <p:cNvPr id="633" name="Google Shape;633;p52"/>
          <p:cNvSpPr/>
          <p:nvPr/>
        </p:nvSpPr>
        <p:spPr>
          <a:xfrm>
            <a:off x="200033" y="39070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4</a:t>
            </a:r>
            <a:endParaRPr b="1" i="0" sz="2533" u="none" cap="none" strike="noStrike">
              <a:solidFill>
                <a:schemeClr val="lt1"/>
              </a:solidFill>
              <a:latin typeface="Calibri"/>
              <a:ea typeface="Calibri"/>
              <a:cs typeface="Calibri"/>
              <a:sym typeface="Calibri"/>
            </a:endParaRPr>
          </a:p>
        </p:txBody>
      </p:sp>
      <p:sp>
        <p:nvSpPr>
          <p:cNvPr id="634" name="Google Shape;634;p52"/>
          <p:cNvSpPr txBox="1"/>
          <p:nvPr>
            <p:ph idx="1" type="body"/>
          </p:nvPr>
        </p:nvSpPr>
        <p:spPr>
          <a:xfrm>
            <a:off x="6666000" y="4139300"/>
            <a:ext cx="5241600" cy="2236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Kalau kita arahkan </a:t>
            </a:r>
            <a:r>
              <a:rPr i="1" lang="en" sz="2000"/>
              <a:t>kursor</a:t>
            </a:r>
            <a:r>
              <a:rPr lang="en" sz="2000"/>
              <a:t> ke area lain, maka terlihat data yang diubah berubah warna menjadi warna oranye.</a:t>
            </a:r>
            <a:endParaRPr sz="2000"/>
          </a:p>
        </p:txBody>
      </p:sp>
      <p:sp>
        <p:nvSpPr>
          <p:cNvPr id="635" name="Google Shape;635;p52"/>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53"/>
          <p:cNvPicPr preferRelativeResize="0"/>
          <p:nvPr/>
        </p:nvPicPr>
        <p:blipFill rotWithShape="1">
          <a:blip r:embed="rId3">
            <a:alphaModFix/>
          </a:blip>
          <a:srcRect b="0" l="0" r="0" t="0"/>
          <a:stretch/>
        </p:blipFill>
        <p:spPr>
          <a:xfrm>
            <a:off x="695677" y="3882285"/>
            <a:ext cx="5490735" cy="1438951"/>
          </a:xfrm>
          <a:prstGeom prst="rect">
            <a:avLst/>
          </a:prstGeom>
          <a:noFill/>
          <a:ln cap="flat" cmpd="sng" w="9525">
            <a:solidFill>
              <a:schemeClr val="dk2"/>
            </a:solidFill>
            <a:prstDash val="solid"/>
            <a:round/>
            <a:headEnd len="sm" w="sm" type="none"/>
            <a:tailEnd len="sm" w="sm" type="none"/>
          </a:ln>
        </p:spPr>
      </p:pic>
      <p:pic>
        <p:nvPicPr>
          <p:cNvPr id="641" name="Google Shape;641;p53"/>
          <p:cNvPicPr preferRelativeResize="0"/>
          <p:nvPr/>
        </p:nvPicPr>
        <p:blipFill rotWithShape="1">
          <a:blip r:embed="rId4">
            <a:alphaModFix/>
          </a:blip>
          <a:srcRect b="0" l="0" r="0" t="0"/>
          <a:stretch/>
        </p:blipFill>
        <p:spPr>
          <a:xfrm>
            <a:off x="729601" y="1481995"/>
            <a:ext cx="5422900" cy="1549400"/>
          </a:xfrm>
          <a:prstGeom prst="rect">
            <a:avLst/>
          </a:prstGeom>
          <a:noFill/>
          <a:ln cap="flat" cmpd="sng" w="9525">
            <a:solidFill>
              <a:schemeClr val="dk2"/>
            </a:solidFill>
            <a:prstDash val="solid"/>
            <a:round/>
            <a:headEnd len="sm" w="sm" type="none"/>
            <a:tailEnd len="sm" w="sm" type="none"/>
          </a:ln>
        </p:spPr>
      </p:pic>
      <p:sp>
        <p:nvSpPr>
          <p:cNvPr id="642" name="Google Shape;642;p53"/>
          <p:cNvSpPr/>
          <p:nvPr/>
        </p:nvSpPr>
        <p:spPr>
          <a:xfrm>
            <a:off x="967467" y="2447828"/>
            <a:ext cx="1102000" cy="644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0000"/>
              </a:solidFill>
              <a:latin typeface="Calibri"/>
              <a:ea typeface="Calibri"/>
              <a:cs typeface="Calibri"/>
              <a:sym typeface="Calibri"/>
            </a:endParaRPr>
          </a:p>
        </p:txBody>
      </p:sp>
      <p:sp>
        <p:nvSpPr>
          <p:cNvPr id="643" name="Google Shape;643;p53"/>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5</a:t>
            </a:r>
            <a:endParaRPr b="1" i="0" sz="2533" u="none" cap="none" strike="noStrike">
              <a:solidFill>
                <a:schemeClr val="lt1"/>
              </a:solidFill>
              <a:latin typeface="Calibri"/>
              <a:ea typeface="Calibri"/>
              <a:cs typeface="Calibri"/>
              <a:sym typeface="Calibri"/>
            </a:endParaRPr>
          </a:p>
        </p:txBody>
      </p:sp>
      <p:sp>
        <p:nvSpPr>
          <p:cNvPr id="644" name="Google Shape;644;p53"/>
          <p:cNvSpPr txBox="1"/>
          <p:nvPr>
            <p:ph type="title"/>
          </p:nvPr>
        </p:nvSpPr>
        <p:spPr>
          <a:xfrm>
            <a:off x="487600" y="91117"/>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#6: Merubah Data Row pada Table </a:t>
            </a:r>
            <a:r>
              <a:rPr b="1" lang="en"/>
              <a:t>dqlabmember</a:t>
            </a:r>
            <a:endParaRPr/>
          </a:p>
        </p:txBody>
      </p:sp>
      <p:sp>
        <p:nvSpPr>
          <p:cNvPr id="645" name="Google Shape;645;p53"/>
          <p:cNvSpPr txBox="1"/>
          <p:nvPr>
            <p:ph idx="1" type="body"/>
          </p:nvPr>
        </p:nvSpPr>
        <p:spPr>
          <a:xfrm>
            <a:off x="7078433" y="1389000"/>
            <a:ext cx="4832000" cy="16424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tombol </a:t>
            </a:r>
            <a:r>
              <a:rPr b="1" lang="en" sz="2000"/>
              <a:t>Save</a:t>
            </a:r>
            <a:r>
              <a:rPr lang="en" sz="2000"/>
              <a:t> pada bagian bawah panel untuk menyimpan data perubahan.</a:t>
            </a:r>
            <a:endParaRPr sz="2000"/>
          </a:p>
        </p:txBody>
      </p:sp>
      <p:sp>
        <p:nvSpPr>
          <p:cNvPr id="646" name="Google Shape;646;p53"/>
          <p:cNvSpPr/>
          <p:nvPr/>
        </p:nvSpPr>
        <p:spPr>
          <a:xfrm>
            <a:off x="200033" y="37220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6</a:t>
            </a:r>
            <a:endParaRPr b="1" i="0" sz="2533" u="none" cap="none" strike="noStrike">
              <a:solidFill>
                <a:schemeClr val="lt1"/>
              </a:solidFill>
              <a:latin typeface="Calibri"/>
              <a:ea typeface="Calibri"/>
              <a:cs typeface="Calibri"/>
              <a:sym typeface="Calibri"/>
            </a:endParaRPr>
          </a:p>
        </p:txBody>
      </p:sp>
      <p:sp>
        <p:nvSpPr>
          <p:cNvPr id="647" name="Google Shape;647;p53"/>
          <p:cNvSpPr txBox="1"/>
          <p:nvPr>
            <p:ph idx="1" type="body"/>
          </p:nvPr>
        </p:nvSpPr>
        <p:spPr>
          <a:xfrm>
            <a:off x="7078433" y="3882300"/>
            <a:ext cx="4832000" cy="23144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Data telah tersimpan ditandai hilangnya latar belakang oranye pada bagian isi data.</a:t>
            </a:r>
            <a:endParaRPr sz="2000"/>
          </a:p>
          <a:p>
            <a:pPr indent="-431788" lvl="0" marL="609585" rtl="0" algn="l">
              <a:lnSpc>
                <a:spcPct val="150000"/>
              </a:lnSpc>
              <a:spcBef>
                <a:spcPts val="0"/>
              </a:spcBef>
              <a:spcAft>
                <a:spcPts val="0"/>
              </a:spcAft>
              <a:buClr>
                <a:schemeClr val="dk1"/>
              </a:buClr>
              <a:buSzPts val="1500"/>
              <a:buChar char="●"/>
            </a:pPr>
            <a:r>
              <a:rPr lang="en" sz="2000"/>
              <a:t>Selesai.</a:t>
            </a:r>
            <a:endParaRPr sz="2000"/>
          </a:p>
        </p:txBody>
      </p:sp>
      <p:sp>
        <p:nvSpPr>
          <p:cNvPr id="648" name="Google Shape;648;p5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4"/>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p>
            <a:pPr indent="0" lvl="0" marL="0" rtl="0" algn="ctr">
              <a:lnSpc>
                <a:spcPct val="90000"/>
              </a:lnSpc>
              <a:spcBef>
                <a:spcPts val="0"/>
              </a:spcBef>
              <a:spcAft>
                <a:spcPts val="0"/>
              </a:spcAft>
              <a:buClr>
                <a:schemeClr val="dk1"/>
              </a:buClr>
              <a:buSzPts val="3600"/>
              <a:buFont typeface="Calibri"/>
              <a:buNone/>
            </a:pPr>
            <a:r>
              <a:rPr lang="en"/>
              <a:t>Praktek #7</a:t>
            </a:r>
            <a:endParaRPr/>
          </a:p>
        </p:txBody>
      </p:sp>
      <p:sp>
        <p:nvSpPr>
          <p:cNvPr id="654" name="Google Shape;654;p5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55"/>
          <p:cNvPicPr preferRelativeResize="0"/>
          <p:nvPr/>
        </p:nvPicPr>
        <p:blipFill rotWithShape="1">
          <a:blip r:embed="rId3">
            <a:alphaModFix/>
          </a:blip>
          <a:srcRect b="0" l="0" r="0" t="0"/>
          <a:stretch/>
        </p:blipFill>
        <p:spPr>
          <a:xfrm>
            <a:off x="606900" y="3789033"/>
            <a:ext cx="5886133" cy="1514275"/>
          </a:xfrm>
          <a:prstGeom prst="rect">
            <a:avLst/>
          </a:prstGeom>
          <a:noFill/>
          <a:ln cap="flat" cmpd="sng" w="9525">
            <a:solidFill>
              <a:schemeClr val="dk2"/>
            </a:solidFill>
            <a:prstDash val="solid"/>
            <a:round/>
            <a:headEnd len="sm" w="sm" type="none"/>
            <a:tailEnd len="sm" w="sm" type="none"/>
          </a:ln>
        </p:spPr>
      </p:pic>
      <p:pic>
        <p:nvPicPr>
          <p:cNvPr id="660" name="Google Shape;660;p55"/>
          <p:cNvPicPr preferRelativeResize="0"/>
          <p:nvPr/>
        </p:nvPicPr>
        <p:blipFill rotWithShape="1">
          <a:blip r:embed="rId4">
            <a:alphaModFix/>
          </a:blip>
          <a:srcRect b="0" l="0" r="0" t="0"/>
          <a:stretch/>
        </p:blipFill>
        <p:spPr>
          <a:xfrm>
            <a:off x="606901" y="1522333"/>
            <a:ext cx="5886148" cy="1563616"/>
          </a:xfrm>
          <a:prstGeom prst="rect">
            <a:avLst/>
          </a:prstGeom>
          <a:noFill/>
          <a:ln cap="flat" cmpd="sng" w="9525">
            <a:solidFill>
              <a:schemeClr val="dk2"/>
            </a:solidFill>
            <a:prstDash val="solid"/>
            <a:round/>
            <a:headEnd len="sm" w="sm" type="none"/>
            <a:tailEnd len="sm" w="sm" type="none"/>
          </a:ln>
        </p:spPr>
      </p:pic>
      <p:sp>
        <p:nvSpPr>
          <p:cNvPr id="661" name="Google Shape;661;p55"/>
          <p:cNvSpPr txBox="1"/>
          <p:nvPr>
            <p:ph type="title"/>
          </p:nvPr>
        </p:nvSpPr>
        <p:spPr>
          <a:xfrm>
            <a:off x="522433" y="91030"/>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#7: Merubah Data Row pada Table </a:t>
            </a:r>
            <a:r>
              <a:rPr b="1" lang="en"/>
              <a:t>dqlabmember</a:t>
            </a:r>
            <a:endParaRPr b="1"/>
          </a:p>
        </p:txBody>
      </p:sp>
      <p:sp>
        <p:nvSpPr>
          <p:cNvPr id="662" name="Google Shape;662;p55"/>
          <p:cNvSpPr txBox="1"/>
          <p:nvPr>
            <p:ph idx="1" type="body"/>
          </p:nvPr>
        </p:nvSpPr>
        <p:spPr>
          <a:xfrm>
            <a:off x="6389833" y="1356967"/>
            <a:ext cx="5590000" cy="2672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Pada praktek #7 kita akan </a:t>
            </a:r>
            <a:r>
              <a:rPr lang="en" sz="2000" u="sng"/>
              <a:t>mencoba </a:t>
            </a:r>
            <a:r>
              <a:rPr lang="en" sz="2000"/>
              <a:t>merubah nilai 5 pada kolom angka_favorit yang tipe datanya </a:t>
            </a:r>
            <a:r>
              <a:rPr b="1" lang="en" sz="2000"/>
              <a:t>int</a:t>
            </a:r>
            <a:r>
              <a:rPr lang="en" sz="2000"/>
              <a:t> (hanya bisa berisi angka) dengan suatu teks.</a:t>
            </a:r>
            <a:endParaRPr sz="2000"/>
          </a:p>
        </p:txBody>
      </p:sp>
      <p:sp>
        <p:nvSpPr>
          <p:cNvPr id="663" name="Google Shape;663;p55"/>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1</a:t>
            </a:r>
            <a:endParaRPr b="1" i="0" sz="2533" u="none" cap="none" strike="noStrike">
              <a:solidFill>
                <a:schemeClr val="lt1"/>
              </a:solidFill>
              <a:latin typeface="Calibri"/>
              <a:ea typeface="Calibri"/>
              <a:cs typeface="Calibri"/>
              <a:sym typeface="Calibri"/>
            </a:endParaRPr>
          </a:p>
        </p:txBody>
      </p:sp>
      <p:sp>
        <p:nvSpPr>
          <p:cNvPr id="664" name="Google Shape;664;p55"/>
          <p:cNvSpPr/>
          <p:nvPr/>
        </p:nvSpPr>
        <p:spPr>
          <a:xfrm>
            <a:off x="200033" y="35097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2</a:t>
            </a:r>
            <a:endParaRPr b="1" i="0" sz="2533" u="none" cap="none" strike="noStrike">
              <a:solidFill>
                <a:schemeClr val="lt1"/>
              </a:solidFill>
              <a:latin typeface="Calibri"/>
              <a:ea typeface="Calibri"/>
              <a:cs typeface="Calibri"/>
              <a:sym typeface="Calibri"/>
            </a:endParaRPr>
          </a:p>
        </p:txBody>
      </p:sp>
      <p:sp>
        <p:nvSpPr>
          <p:cNvPr id="665" name="Google Shape;665;p55"/>
          <p:cNvSpPr txBox="1"/>
          <p:nvPr>
            <p:ph idx="1" type="body"/>
          </p:nvPr>
        </p:nvSpPr>
        <p:spPr>
          <a:xfrm>
            <a:off x="6553000" y="3647633"/>
            <a:ext cx="5590000" cy="18464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dua kali pada data 5 dari kolom angka_favorit.</a:t>
            </a:r>
            <a:endParaRPr sz="2000"/>
          </a:p>
        </p:txBody>
      </p:sp>
      <p:sp>
        <p:nvSpPr>
          <p:cNvPr id="666" name="Google Shape;666;p55"/>
          <p:cNvSpPr/>
          <p:nvPr/>
        </p:nvSpPr>
        <p:spPr>
          <a:xfrm>
            <a:off x="5155733" y="2564367"/>
            <a:ext cx="1337200" cy="257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667" name="Google Shape;667;p55"/>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56"/>
          <p:cNvPicPr preferRelativeResize="0"/>
          <p:nvPr/>
        </p:nvPicPr>
        <p:blipFill rotWithShape="1">
          <a:blip r:embed="rId3">
            <a:alphaModFix/>
          </a:blip>
          <a:srcRect b="0" l="0" r="0" t="0"/>
          <a:stretch/>
        </p:blipFill>
        <p:spPr>
          <a:xfrm>
            <a:off x="541133" y="4114801"/>
            <a:ext cx="5994200" cy="1543713"/>
          </a:xfrm>
          <a:prstGeom prst="rect">
            <a:avLst/>
          </a:prstGeom>
          <a:noFill/>
          <a:ln cap="flat" cmpd="sng" w="9525">
            <a:solidFill>
              <a:schemeClr val="dk2"/>
            </a:solidFill>
            <a:prstDash val="solid"/>
            <a:round/>
            <a:headEnd len="sm" w="sm" type="none"/>
            <a:tailEnd len="sm" w="sm" type="none"/>
          </a:ln>
        </p:spPr>
      </p:pic>
      <p:pic>
        <p:nvPicPr>
          <p:cNvPr id="673" name="Google Shape;673;p56"/>
          <p:cNvPicPr preferRelativeResize="0"/>
          <p:nvPr/>
        </p:nvPicPr>
        <p:blipFill rotWithShape="1">
          <a:blip r:embed="rId4">
            <a:alphaModFix/>
          </a:blip>
          <a:srcRect b="0" l="0" r="0" t="0"/>
          <a:stretch/>
        </p:blipFill>
        <p:spPr>
          <a:xfrm>
            <a:off x="541134" y="1458261"/>
            <a:ext cx="5994201" cy="1510800"/>
          </a:xfrm>
          <a:prstGeom prst="rect">
            <a:avLst/>
          </a:prstGeom>
          <a:noFill/>
          <a:ln cap="flat" cmpd="sng" w="9525">
            <a:solidFill>
              <a:schemeClr val="dk2"/>
            </a:solidFill>
            <a:prstDash val="solid"/>
            <a:round/>
            <a:headEnd len="sm" w="sm" type="none"/>
            <a:tailEnd len="sm" w="sm" type="none"/>
          </a:ln>
        </p:spPr>
      </p:pic>
      <p:sp>
        <p:nvSpPr>
          <p:cNvPr id="674" name="Google Shape;674;p56"/>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3</a:t>
            </a:r>
            <a:endParaRPr b="1" i="0" sz="2533" u="none" cap="none" strike="noStrike">
              <a:solidFill>
                <a:schemeClr val="lt1"/>
              </a:solidFill>
              <a:latin typeface="Calibri"/>
              <a:ea typeface="Calibri"/>
              <a:cs typeface="Calibri"/>
              <a:sym typeface="Calibri"/>
            </a:endParaRPr>
          </a:p>
        </p:txBody>
      </p:sp>
      <p:sp>
        <p:nvSpPr>
          <p:cNvPr id="675" name="Google Shape;675;p56"/>
          <p:cNvSpPr txBox="1"/>
          <p:nvPr>
            <p:ph type="title"/>
          </p:nvPr>
        </p:nvSpPr>
        <p:spPr>
          <a:xfrm>
            <a:off x="541133" y="85333"/>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#7: Merubah Data Row pada Table </a:t>
            </a:r>
            <a:r>
              <a:rPr b="1" lang="en"/>
              <a:t>dqlabmember</a:t>
            </a:r>
            <a:endParaRPr/>
          </a:p>
        </p:txBody>
      </p:sp>
      <p:sp>
        <p:nvSpPr>
          <p:cNvPr id="676" name="Google Shape;676;p56"/>
          <p:cNvSpPr txBox="1"/>
          <p:nvPr>
            <p:ph idx="1" type="body"/>
          </p:nvPr>
        </p:nvSpPr>
        <p:spPr>
          <a:xfrm>
            <a:off x="6602000" y="1388833"/>
            <a:ext cx="5590000" cy="2236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Masukkan teks </a:t>
            </a:r>
            <a:r>
              <a:rPr b="1" lang="en" sz="2000"/>
              <a:t>lima</a:t>
            </a:r>
            <a:r>
              <a:rPr lang="en" sz="2000"/>
              <a:t> dan tekan tombol </a:t>
            </a:r>
            <a:r>
              <a:rPr b="1" lang="en" sz="2000"/>
              <a:t>Enter</a:t>
            </a:r>
            <a:r>
              <a:rPr lang="en" sz="2000"/>
              <a:t>.</a:t>
            </a:r>
            <a:endParaRPr sz="2000"/>
          </a:p>
        </p:txBody>
      </p:sp>
      <p:sp>
        <p:nvSpPr>
          <p:cNvPr id="677" name="Google Shape;677;p56"/>
          <p:cNvSpPr/>
          <p:nvPr/>
        </p:nvSpPr>
        <p:spPr>
          <a:xfrm>
            <a:off x="200033" y="39070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4</a:t>
            </a:r>
            <a:endParaRPr b="1" i="0" sz="2533" u="none" cap="none" strike="noStrike">
              <a:solidFill>
                <a:schemeClr val="lt1"/>
              </a:solidFill>
              <a:latin typeface="Calibri"/>
              <a:ea typeface="Calibri"/>
              <a:cs typeface="Calibri"/>
              <a:sym typeface="Calibri"/>
            </a:endParaRPr>
          </a:p>
        </p:txBody>
      </p:sp>
      <p:sp>
        <p:nvSpPr>
          <p:cNvPr id="678" name="Google Shape;678;p56"/>
          <p:cNvSpPr txBox="1"/>
          <p:nvPr>
            <p:ph idx="1" type="body"/>
          </p:nvPr>
        </p:nvSpPr>
        <p:spPr>
          <a:xfrm>
            <a:off x="6666000" y="4004600"/>
            <a:ext cx="5241600" cy="2236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Teks lima ternyata tidak bisa diterima, dan </a:t>
            </a:r>
            <a:r>
              <a:rPr b="1" lang="en" sz="2000"/>
              <a:t>angka_favorit</a:t>
            </a:r>
            <a:r>
              <a:rPr lang="en" sz="2000"/>
              <a:t> menjadi [NULL] - artinya tidak memiliki nilai.</a:t>
            </a:r>
            <a:endParaRPr sz="2000"/>
          </a:p>
        </p:txBody>
      </p:sp>
      <p:sp>
        <p:nvSpPr>
          <p:cNvPr id="679" name="Google Shape;679;p5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57"/>
          <p:cNvPicPr preferRelativeResize="0"/>
          <p:nvPr/>
        </p:nvPicPr>
        <p:blipFill rotWithShape="1">
          <a:blip r:embed="rId3">
            <a:alphaModFix/>
          </a:blip>
          <a:srcRect b="0" l="0" r="0" t="0"/>
          <a:stretch/>
        </p:blipFill>
        <p:spPr>
          <a:xfrm>
            <a:off x="606901" y="1522333"/>
            <a:ext cx="5886148" cy="1563616"/>
          </a:xfrm>
          <a:prstGeom prst="rect">
            <a:avLst/>
          </a:prstGeom>
          <a:noFill/>
          <a:ln cap="flat" cmpd="sng" w="9525">
            <a:solidFill>
              <a:schemeClr val="dk2"/>
            </a:solidFill>
            <a:prstDash val="solid"/>
            <a:round/>
            <a:headEnd len="sm" w="sm" type="none"/>
            <a:tailEnd len="sm" w="sm" type="none"/>
          </a:ln>
        </p:spPr>
      </p:pic>
      <p:sp>
        <p:nvSpPr>
          <p:cNvPr id="685" name="Google Shape;685;p57"/>
          <p:cNvSpPr/>
          <p:nvPr/>
        </p:nvSpPr>
        <p:spPr>
          <a:xfrm>
            <a:off x="5155733" y="2564367"/>
            <a:ext cx="1337200" cy="257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686" name="Google Shape;686;p57"/>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5</a:t>
            </a:r>
            <a:endParaRPr b="1" i="0" sz="2533" u="none" cap="none" strike="noStrike">
              <a:solidFill>
                <a:schemeClr val="lt1"/>
              </a:solidFill>
              <a:latin typeface="Calibri"/>
              <a:ea typeface="Calibri"/>
              <a:cs typeface="Calibri"/>
              <a:sym typeface="Calibri"/>
            </a:endParaRPr>
          </a:p>
        </p:txBody>
      </p:sp>
      <p:sp>
        <p:nvSpPr>
          <p:cNvPr id="687" name="Google Shape;687;p57"/>
          <p:cNvSpPr txBox="1"/>
          <p:nvPr>
            <p:ph type="title"/>
          </p:nvPr>
        </p:nvSpPr>
        <p:spPr>
          <a:xfrm>
            <a:off x="534800" y="104383"/>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#7: Merubah Data Row pada Table </a:t>
            </a:r>
            <a:r>
              <a:rPr b="1" lang="en"/>
              <a:t>dqlabmember</a:t>
            </a:r>
            <a:endParaRPr/>
          </a:p>
        </p:txBody>
      </p:sp>
      <p:sp>
        <p:nvSpPr>
          <p:cNvPr id="688" name="Google Shape;688;p57"/>
          <p:cNvSpPr txBox="1"/>
          <p:nvPr>
            <p:ph idx="1" type="body"/>
          </p:nvPr>
        </p:nvSpPr>
        <p:spPr>
          <a:xfrm>
            <a:off x="7078433" y="1389000"/>
            <a:ext cx="4832000" cy="2248000"/>
          </a:xfrm>
          <a:prstGeom prst="rect">
            <a:avLst/>
          </a:prstGeom>
          <a:noFill/>
          <a:ln>
            <a:noFill/>
          </a:ln>
        </p:spPr>
        <p:txBody>
          <a:bodyPr anchorCtr="0" anchor="t" bIns="121900" lIns="121900" spcFirstLastPara="1" rIns="121900" wrap="square" tIns="121900">
            <a:normAutofit fontScale="92500" lnSpcReduction="20000"/>
          </a:bodyPr>
          <a:lstStyle/>
          <a:p>
            <a:pPr indent="-422263" lvl="0" marL="609585" rtl="0" algn="l">
              <a:lnSpc>
                <a:spcPct val="150000"/>
              </a:lnSpc>
              <a:spcBef>
                <a:spcPts val="0"/>
              </a:spcBef>
              <a:spcAft>
                <a:spcPts val="0"/>
              </a:spcAft>
              <a:buClr>
                <a:schemeClr val="dk1"/>
              </a:buClr>
              <a:buSzPct val="100000"/>
              <a:buChar char="●"/>
            </a:pPr>
            <a:r>
              <a:rPr lang="en" sz="2000"/>
              <a:t>Balikkan kembali nilainya menjadi 5.</a:t>
            </a:r>
            <a:endParaRPr sz="2000"/>
          </a:p>
          <a:p>
            <a:pPr indent="-422263" lvl="0" marL="609585" rtl="0" algn="l">
              <a:lnSpc>
                <a:spcPct val="150000"/>
              </a:lnSpc>
              <a:spcBef>
                <a:spcPts val="0"/>
              </a:spcBef>
              <a:spcAft>
                <a:spcPts val="0"/>
              </a:spcAft>
              <a:buClr>
                <a:schemeClr val="dk1"/>
              </a:buClr>
              <a:buSzPct val="100000"/>
              <a:buChar char="●"/>
            </a:pPr>
            <a:r>
              <a:rPr lang="en" sz="2000"/>
              <a:t>Praktek ini menunjukkan bahwa tipe data </a:t>
            </a:r>
            <a:r>
              <a:rPr b="1" lang="en" sz="2000"/>
              <a:t>int</a:t>
            </a:r>
            <a:r>
              <a:rPr lang="en" sz="2000"/>
              <a:t> tidak bisa diisi nilai selain angka.</a:t>
            </a:r>
            <a:endParaRPr sz="2000"/>
          </a:p>
          <a:p>
            <a:pPr indent="-422263" lvl="0" marL="609585" rtl="0" algn="l">
              <a:lnSpc>
                <a:spcPct val="150000"/>
              </a:lnSpc>
              <a:spcBef>
                <a:spcPts val="0"/>
              </a:spcBef>
              <a:spcAft>
                <a:spcPts val="0"/>
              </a:spcAft>
              <a:buClr>
                <a:schemeClr val="dk1"/>
              </a:buClr>
              <a:buSzPct val="100000"/>
              <a:buChar char="●"/>
            </a:pPr>
            <a:r>
              <a:rPr lang="en" sz="2000"/>
              <a:t>Selesai.</a:t>
            </a:r>
            <a:endParaRPr sz="2000"/>
          </a:p>
        </p:txBody>
      </p:sp>
      <p:sp>
        <p:nvSpPr>
          <p:cNvPr id="689" name="Google Shape;689;p57"/>
          <p:cNvSpPr/>
          <p:nvPr/>
        </p:nvSpPr>
        <p:spPr>
          <a:xfrm>
            <a:off x="5358933" y="2767567"/>
            <a:ext cx="1337200" cy="257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690" name="Google Shape;690;p57"/>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t/>
            </a:r>
            <a:endParaRPr/>
          </a:p>
        </p:txBody>
      </p:sp>
      <p:sp>
        <p:nvSpPr>
          <p:cNvPr id="138" name="Google Shape;138;p6"/>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pic>
        <p:nvPicPr>
          <p:cNvPr descr="Timeline&#10;&#10;Description automatically generated" id="139" name="Google Shape;139;p6"/>
          <p:cNvPicPr preferRelativeResize="0"/>
          <p:nvPr/>
        </p:nvPicPr>
        <p:blipFill rotWithShape="1">
          <a:blip r:embed="rId3">
            <a:alphaModFix/>
          </a:blip>
          <a:srcRect b="0" l="0" r="0" t="0"/>
          <a:stretch/>
        </p:blipFill>
        <p:spPr>
          <a:xfrm>
            <a:off x="952500" y="0"/>
            <a:ext cx="10287000" cy="6858000"/>
          </a:xfrm>
          <a:prstGeom prst="rect">
            <a:avLst/>
          </a:prstGeom>
          <a:noFill/>
          <a:ln>
            <a:noFill/>
          </a:ln>
        </p:spPr>
      </p:pic>
      <p:sp>
        <p:nvSpPr>
          <p:cNvPr id="140" name="Google Shape;140;p6"/>
          <p:cNvSpPr txBox="1"/>
          <p:nvPr/>
        </p:nvSpPr>
        <p:spPr>
          <a:xfrm>
            <a:off x="5524500" y="3022600"/>
            <a:ext cx="1163976" cy="1436384"/>
          </a:xfrm>
          <a:prstGeom prst="rect">
            <a:avLst/>
          </a:prstGeom>
          <a:noFill/>
          <a:ln cap="flat" cmpd="sng" w="38100">
            <a:solidFill>
              <a:srgbClr val="FF0000"/>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8"/>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p>
            <a:pPr indent="0" lvl="0" marL="0" rtl="0" algn="ctr">
              <a:lnSpc>
                <a:spcPct val="90000"/>
              </a:lnSpc>
              <a:spcBef>
                <a:spcPts val="0"/>
              </a:spcBef>
              <a:spcAft>
                <a:spcPts val="0"/>
              </a:spcAft>
              <a:buClr>
                <a:schemeClr val="dk1"/>
              </a:buClr>
              <a:buSzPts val="3600"/>
              <a:buFont typeface="Calibri"/>
              <a:buNone/>
            </a:pPr>
            <a:r>
              <a:rPr lang="en"/>
              <a:t>Praktek #8</a:t>
            </a:r>
            <a:endParaRPr/>
          </a:p>
        </p:txBody>
      </p:sp>
      <p:sp>
        <p:nvSpPr>
          <p:cNvPr id="696" name="Google Shape;696;p5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59"/>
          <p:cNvPicPr preferRelativeResize="0"/>
          <p:nvPr/>
        </p:nvPicPr>
        <p:blipFill rotWithShape="1">
          <a:blip r:embed="rId3">
            <a:alphaModFix/>
          </a:blip>
          <a:srcRect b="0" l="0" r="1690" t="0"/>
          <a:stretch/>
        </p:blipFill>
        <p:spPr>
          <a:xfrm>
            <a:off x="606901" y="3647634"/>
            <a:ext cx="5886132" cy="1577375"/>
          </a:xfrm>
          <a:prstGeom prst="rect">
            <a:avLst/>
          </a:prstGeom>
          <a:noFill/>
          <a:ln cap="flat" cmpd="sng" w="9525">
            <a:solidFill>
              <a:schemeClr val="dk2"/>
            </a:solidFill>
            <a:prstDash val="solid"/>
            <a:round/>
            <a:headEnd len="sm" w="sm" type="none"/>
            <a:tailEnd len="sm" w="sm" type="none"/>
          </a:ln>
        </p:spPr>
      </p:pic>
      <p:pic>
        <p:nvPicPr>
          <p:cNvPr id="702" name="Google Shape;702;p59"/>
          <p:cNvPicPr preferRelativeResize="0"/>
          <p:nvPr/>
        </p:nvPicPr>
        <p:blipFill rotWithShape="1">
          <a:blip r:embed="rId4">
            <a:alphaModFix/>
          </a:blip>
          <a:srcRect b="0" l="0" r="0" t="0"/>
          <a:stretch/>
        </p:blipFill>
        <p:spPr>
          <a:xfrm>
            <a:off x="606901" y="1522333"/>
            <a:ext cx="5886148" cy="1563616"/>
          </a:xfrm>
          <a:prstGeom prst="rect">
            <a:avLst/>
          </a:prstGeom>
          <a:noFill/>
          <a:ln cap="flat" cmpd="sng" w="9525">
            <a:solidFill>
              <a:schemeClr val="dk2"/>
            </a:solidFill>
            <a:prstDash val="solid"/>
            <a:round/>
            <a:headEnd len="sm" w="sm" type="none"/>
            <a:tailEnd len="sm" w="sm" type="none"/>
          </a:ln>
        </p:spPr>
      </p:pic>
      <p:sp>
        <p:nvSpPr>
          <p:cNvPr id="703" name="Google Shape;703;p59"/>
          <p:cNvSpPr txBox="1"/>
          <p:nvPr>
            <p:ph type="title"/>
          </p:nvPr>
        </p:nvSpPr>
        <p:spPr>
          <a:xfrm>
            <a:off x="415600" y="401367"/>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#8: Menghapus Row pada Table </a:t>
            </a:r>
            <a:r>
              <a:rPr b="1" lang="en"/>
              <a:t>dqlabmember</a:t>
            </a:r>
            <a:endParaRPr b="1"/>
          </a:p>
        </p:txBody>
      </p:sp>
      <p:sp>
        <p:nvSpPr>
          <p:cNvPr id="704" name="Google Shape;704;p59"/>
          <p:cNvSpPr txBox="1"/>
          <p:nvPr>
            <p:ph idx="1" type="body"/>
          </p:nvPr>
        </p:nvSpPr>
        <p:spPr>
          <a:xfrm>
            <a:off x="6389833" y="1356967"/>
            <a:ext cx="5590000" cy="2672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Pada praktek #8 kita akan menghapus row kedua dari table dqlabmember.</a:t>
            </a:r>
            <a:endParaRPr sz="2000"/>
          </a:p>
        </p:txBody>
      </p:sp>
      <p:sp>
        <p:nvSpPr>
          <p:cNvPr id="705" name="Google Shape;705;p59"/>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1</a:t>
            </a:r>
            <a:endParaRPr b="1" i="0" sz="2533" u="none" cap="none" strike="noStrike">
              <a:solidFill>
                <a:schemeClr val="lt1"/>
              </a:solidFill>
              <a:latin typeface="Calibri"/>
              <a:ea typeface="Calibri"/>
              <a:cs typeface="Calibri"/>
              <a:sym typeface="Calibri"/>
            </a:endParaRPr>
          </a:p>
        </p:txBody>
      </p:sp>
      <p:sp>
        <p:nvSpPr>
          <p:cNvPr id="706" name="Google Shape;706;p59"/>
          <p:cNvSpPr/>
          <p:nvPr/>
        </p:nvSpPr>
        <p:spPr>
          <a:xfrm>
            <a:off x="200033" y="35097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2</a:t>
            </a:r>
            <a:endParaRPr b="1" i="0" sz="2533" u="none" cap="none" strike="noStrike">
              <a:solidFill>
                <a:schemeClr val="lt1"/>
              </a:solidFill>
              <a:latin typeface="Calibri"/>
              <a:ea typeface="Calibri"/>
              <a:cs typeface="Calibri"/>
              <a:sym typeface="Calibri"/>
            </a:endParaRPr>
          </a:p>
        </p:txBody>
      </p:sp>
      <p:sp>
        <p:nvSpPr>
          <p:cNvPr id="707" name="Google Shape;707;p59"/>
          <p:cNvSpPr txBox="1"/>
          <p:nvPr>
            <p:ph idx="1" type="body"/>
          </p:nvPr>
        </p:nvSpPr>
        <p:spPr>
          <a:xfrm>
            <a:off x="6553000" y="3647633"/>
            <a:ext cx="5590000" cy="18464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Klik pada data apapun yang terdapat pada row kedua.</a:t>
            </a:r>
            <a:endParaRPr sz="2000"/>
          </a:p>
        </p:txBody>
      </p:sp>
      <p:sp>
        <p:nvSpPr>
          <p:cNvPr id="708" name="Google Shape;708;p59"/>
          <p:cNvSpPr/>
          <p:nvPr/>
        </p:nvSpPr>
        <p:spPr>
          <a:xfrm>
            <a:off x="5155733" y="2564367"/>
            <a:ext cx="1337200" cy="257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09" name="Google Shape;709;p59"/>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60"/>
          <p:cNvPicPr preferRelativeResize="0"/>
          <p:nvPr/>
        </p:nvPicPr>
        <p:blipFill rotWithShape="1">
          <a:blip r:embed="rId3">
            <a:alphaModFix/>
          </a:blip>
          <a:srcRect b="0" l="0" r="0" t="0"/>
          <a:stretch/>
        </p:blipFill>
        <p:spPr>
          <a:xfrm>
            <a:off x="656160" y="4091234"/>
            <a:ext cx="5868200" cy="1542133"/>
          </a:xfrm>
          <a:prstGeom prst="rect">
            <a:avLst/>
          </a:prstGeom>
          <a:noFill/>
          <a:ln cap="flat" cmpd="sng" w="9525">
            <a:solidFill>
              <a:schemeClr val="dk2"/>
            </a:solidFill>
            <a:prstDash val="solid"/>
            <a:round/>
            <a:headEnd len="sm" w="sm" type="none"/>
            <a:tailEnd len="sm" w="sm" type="none"/>
          </a:ln>
        </p:spPr>
      </p:pic>
      <p:pic>
        <p:nvPicPr>
          <p:cNvPr id="715" name="Google Shape;715;p60"/>
          <p:cNvPicPr preferRelativeResize="0"/>
          <p:nvPr/>
        </p:nvPicPr>
        <p:blipFill rotWithShape="1">
          <a:blip r:embed="rId4">
            <a:alphaModFix/>
          </a:blip>
          <a:srcRect b="0" l="0" r="0" t="0"/>
          <a:stretch/>
        </p:blipFill>
        <p:spPr>
          <a:xfrm>
            <a:off x="656167" y="1388834"/>
            <a:ext cx="4521200" cy="1435100"/>
          </a:xfrm>
          <a:prstGeom prst="rect">
            <a:avLst/>
          </a:prstGeom>
          <a:noFill/>
          <a:ln cap="flat" cmpd="sng" w="9525">
            <a:solidFill>
              <a:schemeClr val="dk2"/>
            </a:solidFill>
            <a:prstDash val="solid"/>
            <a:round/>
            <a:headEnd len="sm" w="sm" type="none"/>
            <a:tailEnd len="sm" w="sm" type="none"/>
          </a:ln>
        </p:spPr>
      </p:pic>
      <p:sp>
        <p:nvSpPr>
          <p:cNvPr id="716" name="Google Shape;716;p60"/>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3</a:t>
            </a:r>
            <a:endParaRPr b="1" i="0" sz="2533" u="none" cap="none" strike="noStrike">
              <a:solidFill>
                <a:schemeClr val="lt1"/>
              </a:solidFill>
              <a:latin typeface="Calibri"/>
              <a:ea typeface="Calibri"/>
              <a:cs typeface="Calibri"/>
              <a:sym typeface="Calibri"/>
            </a:endParaRPr>
          </a:p>
        </p:txBody>
      </p:sp>
      <p:sp>
        <p:nvSpPr>
          <p:cNvPr id="717" name="Google Shape;717;p60"/>
          <p:cNvSpPr txBox="1"/>
          <p:nvPr>
            <p:ph type="title"/>
          </p:nvPr>
        </p:nvSpPr>
        <p:spPr>
          <a:xfrm>
            <a:off x="415600" y="401367"/>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Praktek #8: Menghapus Row pada Table </a:t>
            </a:r>
            <a:r>
              <a:rPr b="1" lang="en"/>
              <a:t>dqlabmember</a:t>
            </a:r>
            <a:endParaRPr/>
          </a:p>
        </p:txBody>
      </p:sp>
      <p:sp>
        <p:nvSpPr>
          <p:cNvPr id="718" name="Google Shape;718;p60"/>
          <p:cNvSpPr txBox="1"/>
          <p:nvPr>
            <p:ph idx="1" type="body"/>
          </p:nvPr>
        </p:nvSpPr>
        <p:spPr>
          <a:xfrm>
            <a:off x="6602000" y="1388833"/>
            <a:ext cx="5590000" cy="2236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Pilih menu </a:t>
            </a:r>
            <a:r>
              <a:rPr b="1" lang="en" sz="2000"/>
              <a:t>Delete current row</a:t>
            </a:r>
            <a:r>
              <a:rPr lang="en" sz="2000"/>
              <a:t> pada bagian bawah panel.</a:t>
            </a:r>
            <a:endParaRPr sz="2000"/>
          </a:p>
        </p:txBody>
      </p:sp>
      <p:sp>
        <p:nvSpPr>
          <p:cNvPr id="719" name="Google Shape;719;p60"/>
          <p:cNvSpPr/>
          <p:nvPr/>
        </p:nvSpPr>
        <p:spPr>
          <a:xfrm>
            <a:off x="200033" y="39070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4</a:t>
            </a:r>
            <a:endParaRPr b="1" i="0" sz="2533" u="none" cap="none" strike="noStrike">
              <a:solidFill>
                <a:schemeClr val="lt1"/>
              </a:solidFill>
              <a:latin typeface="Calibri"/>
              <a:ea typeface="Calibri"/>
              <a:cs typeface="Calibri"/>
              <a:sym typeface="Calibri"/>
            </a:endParaRPr>
          </a:p>
        </p:txBody>
      </p:sp>
      <p:sp>
        <p:nvSpPr>
          <p:cNvPr id="720" name="Google Shape;720;p60"/>
          <p:cNvSpPr txBox="1"/>
          <p:nvPr>
            <p:ph idx="1" type="body"/>
          </p:nvPr>
        </p:nvSpPr>
        <p:spPr>
          <a:xfrm>
            <a:off x="6666000" y="4004600"/>
            <a:ext cx="5241600" cy="2236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Seluruh data pada row yang akan dihapus sekarang berwarna merah bata.</a:t>
            </a:r>
            <a:endParaRPr sz="2000"/>
          </a:p>
        </p:txBody>
      </p:sp>
      <p:sp>
        <p:nvSpPr>
          <p:cNvPr id="721" name="Google Shape;721;p60"/>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61"/>
          <p:cNvPicPr preferRelativeResize="0"/>
          <p:nvPr/>
        </p:nvPicPr>
        <p:blipFill rotWithShape="1">
          <a:blip r:embed="rId3">
            <a:alphaModFix/>
          </a:blip>
          <a:srcRect b="0" l="0" r="0" t="0"/>
          <a:stretch/>
        </p:blipFill>
        <p:spPr>
          <a:xfrm>
            <a:off x="648167" y="4138402"/>
            <a:ext cx="6191135" cy="1458233"/>
          </a:xfrm>
          <a:prstGeom prst="rect">
            <a:avLst/>
          </a:prstGeom>
          <a:noFill/>
          <a:ln cap="flat" cmpd="sng" w="9525">
            <a:solidFill>
              <a:schemeClr val="dk2"/>
            </a:solidFill>
            <a:prstDash val="solid"/>
            <a:round/>
            <a:headEnd len="sm" w="sm" type="none"/>
            <a:tailEnd len="sm" w="sm" type="none"/>
          </a:ln>
        </p:spPr>
      </p:pic>
      <p:pic>
        <p:nvPicPr>
          <p:cNvPr id="727" name="Google Shape;727;p61"/>
          <p:cNvPicPr preferRelativeResize="0"/>
          <p:nvPr/>
        </p:nvPicPr>
        <p:blipFill rotWithShape="1">
          <a:blip r:embed="rId4">
            <a:alphaModFix/>
          </a:blip>
          <a:srcRect b="0" l="0" r="0" t="0"/>
          <a:stretch/>
        </p:blipFill>
        <p:spPr>
          <a:xfrm>
            <a:off x="729601" y="1481995"/>
            <a:ext cx="5422900" cy="1549400"/>
          </a:xfrm>
          <a:prstGeom prst="rect">
            <a:avLst/>
          </a:prstGeom>
          <a:noFill/>
          <a:ln cap="flat" cmpd="sng" w="9525">
            <a:solidFill>
              <a:schemeClr val="dk2"/>
            </a:solidFill>
            <a:prstDash val="solid"/>
            <a:round/>
            <a:headEnd len="sm" w="sm" type="none"/>
            <a:tailEnd len="sm" w="sm" type="none"/>
          </a:ln>
        </p:spPr>
      </p:pic>
      <p:sp>
        <p:nvSpPr>
          <p:cNvPr id="728" name="Google Shape;728;p61"/>
          <p:cNvSpPr/>
          <p:nvPr/>
        </p:nvSpPr>
        <p:spPr>
          <a:xfrm>
            <a:off x="200033" y="1228700"/>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5</a:t>
            </a:r>
            <a:endParaRPr b="1" i="0" sz="2533" u="none" cap="none" strike="noStrike">
              <a:solidFill>
                <a:schemeClr val="lt1"/>
              </a:solidFill>
              <a:latin typeface="Calibri"/>
              <a:ea typeface="Calibri"/>
              <a:cs typeface="Calibri"/>
              <a:sym typeface="Calibri"/>
            </a:endParaRPr>
          </a:p>
        </p:txBody>
      </p:sp>
      <p:sp>
        <p:nvSpPr>
          <p:cNvPr id="729" name="Google Shape;729;p61"/>
          <p:cNvSpPr txBox="1"/>
          <p:nvPr>
            <p:ph type="title"/>
          </p:nvPr>
        </p:nvSpPr>
        <p:spPr>
          <a:xfrm>
            <a:off x="415600" y="401367"/>
            <a:ext cx="116572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39285"/>
              <a:buFont typeface="Calibri"/>
              <a:buNone/>
            </a:pPr>
            <a:r>
              <a:rPr lang="en"/>
              <a:t>Praktek #8: Menghapus Row pada Table </a:t>
            </a:r>
            <a:r>
              <a:rPr b="1" lang="en"/>
              <a:t>dqlabmember</a:t>
            </a:r>
            <a:endParaRPr/>
          </a:p>
          <a:p>
            <a:pPr indent="0" lvl="0" marL="0" rtl="0" algn="l">
              <a:lnSpc>
                <a:spcPct val="90000"/>
              </a:lnSpc>
              <a:spcBef>
                <a:spcPts val="0"/>
              </a:spcBef>
              <a:spcAft>
                <a:spcPts val="0"/>
              </a:spcAft>
              <a:buClr>
                <a:schemeClr val="dk1"/>
              </a:buClr>
              <a:buSzPct val="70707"/>
              <a:buFont typeface="Calibri"/>
              <a:buNone/>
            </a:pPr>
            <a:r>
              <a:t/>
            </a:r>
            <a:endParaRPr/>
          </a:p>
        </p:txBody>
      </p:sp>
      <p:sp>
        <p:nvSpPr>
          <p:cNvPr id="730" name="Google Shape;730;p61"/>
          <p:cNvSpPr txBox="1"/>
          <p:nvPr>
            <p:ph idx="1" type="body"/>
          </p:nvPr>
        </p:nvSpPr>
        <p:spPr>
          <a:xfrm>
            <a:off x="6668900" y="1389000"/>
            <a:ext cx="5241600" cy="1642400"/>
          </a:xfrm>
          <a:prstGeom prst="rect">
            <a:avLst/>
          </a:prstGeom>
          <a:noFill/>
          <a:ln>
            <a:noFill/>
          </a:ln>
        </p:spPr>
        <p:txBody>
          <a:bodyPr anchorCtr="0" anchor="t" bIns="121900" lIns="121900" spcFirstLastPara="1" rIns="121900" wrap="square" tIns="121900">
            <a:normAutofit/>
          </a:bodyPr>
          <a:lstStyle/>
          <a:p>
            <a:pPr indent="-422263" lvl="0" marL="609585" rtl="0" algn="l">
              <a:lnSpc>
                <a:spcPct val="150000"/>
              </a:lnSpc>
              <a:spcBef>
                <a:spcPts val="0"/>
              </a:spcBef>
              <a:spcAft>
                <a:spcPts val="0"/>
              </a:spcAft>
              <a:buClr>
                <a:schemeClr val="dk1"/>
              </a:buClr>
              <a:buSzPts val="2000"/>
              <a:buChar char="●"/>
            </a:pPr>
            <a:r>
              <a:rPr lang="en" sz="2000"/>
              <a:t>Klik tombol </a:t>
            </a:r>
            <a:r>
              <a:rPr b="1" lang="en" sz="2000"/>
              <a:t>Save</a:t>
            </a:r>
            <a:r>
              <a:rPr lang="en" sz="2000"/>
              <a:t> pada bagian bawah panel untuk melakukan konfirmasi penghapusan row tersebut.</a:t>
            </a:r>
            <a:endParaRPr sz="2000"/>
          </a:p>
        </p:txBody>
      </p:sp>
      <p:sp>
        <p:nvSpPr>
          <p:cNvPr id="731" name="Google Shape;731;p61"/>
          <p:cNvSpPr/>
          <p:nvPr/>
        </p:nvSpPr>
        <p:spPr>
          <a:xfrm>
            <a:off x="200033" y="3907067"/>
            <a:ext cx="644800" cy="644800"/>
          </a:xfrm>
          <a:prstGeom prst="ellipse">
            <a:avLst/>
          </a:prstGeom>
          <a:solidFill>
            <a:srgbClr val="FF0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533"/>
              <a:buFont typeface="Arial"/>
              <a:buNone/>
            </a:pPr>
            <a:r>
              <a:rPr b="1" i="0" lang="en" sz="2533" u="none" cap="none" strike="noStrike">
                <a:solidFill>
                  <a:schemeClr val="lt1"/>
                </a:solidFill>
                <a:latin typeface="Calibri"/>
                <a:ea typeface="Calibri"/>
                <a:cs typeface="Calibri"/>
                <a:sym typeface="Calibri"/>
              </a:rPr>
              <a:t>4</a:t>
            </a:r>
            <a:endParaRPr b="1" i="0" sz="2533" u="none" cap="none" strike="noStrike">
              <a:solidFill>
                <a:schemeClr val="lt1"/>
              </a:solidFill>
              <a:latin typeface="Calibri"/>
              <a:ea typeface="Calibri"/>
              <a:cs typeface="Calibri"/>
              <a:sym typeface="Calibri"/>
            </a:endParaRPr>
          </a:p>
        </p:txBody>
      </p:sp>
      <p:sp>
        <p:nvSpPr>
          <p:cNvPr id="732" name="Google Shape;732;p61"/>
          <p:cNvSpPr txBox="1"/>
          <p:nvPr>
            <p:ph idx="1" type="body"/>
          </p:nvPr>
        </p:nvSpPr>
        <p:spPr>
          <a:xfrm>
            <a:off x="6666000" y="4004600"/>
            <a:ext cx="5241600" cy="2236000"/>
          </a:xfrm>
          <a:prstGeom prst="rect">
            <a:avLst/>
          </a:prstGeom>
          <a:noFill/>
          <a:ln>
            <a:noFill/>
          </a:ln>
        </p:spPr>
        <p:txBody>
          <a:bodyPr anchorCtr="0" anchor="t" bIns="121900" lIns="121900" spcFirstLastPara="1" rIns="121900" wrap="square" tIns="121900">
            <a:normAutofit/>
          </a:bodyPr>
          <a:lstStyle/>
          <a:p>
            <a:pPr indent="-431788" lvl="0" marL="609585" rtl="0" algn="l">
              <a:lnSpc>
                <a:spcPct val="150000"/>
              </a:lnSpc>
              <a:spcBef>
                <a:spcPts val="0"/>
              </a:spcBef>
              <a:spcAft>
                <a:spcPts val="0"/>
              </a:spcAft>
              <a:buClr>
                <a:schemeClr val="dk1"/>
              </a:buClr>
              <a:buSzPts val="1500"/>
              <a:buChar char="●"/>
            </a:pPr>
            <a:r>
              <a:rPr lang="en" sz="2000"/>
              <a:t>Row kedua telah dihapus, menyisakan satu row pada table dqlabmember.</a:t>
            </a:r>
            <a:endParaRPr sz="2000"/>
          </a:p>
          <a:p>
            <a:pPr indent="-431788" lvl="0" marL="609585" rtl="0" algn="l">
              <a:lnSpc>
                <a:spcPct val="150000"/>
              </a:lnSpc>
              <a:spcBef>
                <a:spcPts val="0"/>
              </a:spcBef>
              <a:spcAft>
                <a:spcPts val="0"/>
              </a:spcAft>
              <a:buClr>
                <a:schemeClr val="dk1"/>
              </a:buClr>
              <a:buSzPts val="1500"/>
              <a:buChar char="●"/>
            </a:pPr>
            <a:r>
              <a:rPr lang="en" sz="2000"/>
              <a:t>Selesai.</a:t>
            </a:r>
            <a:endParaRPr sz="2000"/>
          </a:p>
        </p:txBody>
      </p:sp>
      <p:sp>
        <p:nvSpPr>
          <p:cNvPr id="733" name="Google Shape;733;p6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2"/>
          <p:cNvSpPr txBox="1"/>
          <p:nvPr>
            <p:ph type="title"/>
          </p:nvPr>
        </p:nvSpPr>
        <p:spPr>
          <a:xfrm>
            <a:off x="288600" y="3517101"/>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63492"/>
              <a:buFont typeface="Calibri"/>
              <a:buNone/>
            </a:pPr>
            <a:r>
              <a:rPr b="1" lang="en" sz="4900"/>
              <a:t>Melakukan</a:t>
            </a:r>
            <a:r>
              <a:rPr lang="en" sz="3600"/>
              <a:t> create data </a:t>
            </a:r>
            <a:br>
              <a:rPr lang="en" sz="3600"/>
            </a:br>
            <a:r>
              <a:rPr lang="en" sz="3600"/>
              <a:t>dengan script ataupun non script</a:t>
            </a:r>
            <a:endParaRPr sz="3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3"/>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39285"/>
              <a:buFont typeface="Calibri"/>
              <a:buNone/>
            </a:pPr>
            <a:r>
              <a:rPr lang="en"/>
              <a:t>Ringkasan Praktek</a:t>
            </a:r>
            <a:endParaRPr/>
          </a:p>
        </p:txBody>
      </p:sp>
      <p:sp>
        <p:nvSpPr>
          <p:cNvPr id="744" name="Google Shape;744;p63"/>
          <p:cNvSpPr txBox="1"/>
          <p:nvPr>
            <p:ph idx="1" type="body"/>
          </p:nvPr>
        </p:nvSpPr>
        <p:spPr>
          <a:xfrm>
            <a:off x="415600" y="1356967"/>
            <a:ext cx="11360800" cy="5015200"/>
          </a:xfrm>
          <a:prstGeom prst="rect">
            <a:avLst/>
          </a:prstGeom>
          <a:noFill/>
          <a:ln>
            <a:noFill/>
          </a:ln>
        </p:spPr>
        <p:txBody>
          <a:bodyPr anchorCtr="0" anchor="t" bIns="121900" lIns="121900" spcFirstLastPara="1" rIns="121900" wrap="square" tIns="121900">
            <a:normAutofit fontScale="92500"/>
          </a:bodyPr>
          <a:lstStyle/>
          <a:p>
            <a:pPr indent="-457188" lvl="0" marL="609585" rtl="0" algn="l">
              <a:lnSpc>
                <a:spcPct val="150000"/>
              </a:lnSpc>
              <a:spcBef>
                <a:spcPts val="0"/>
              </a:spcBef>
              <a:spcAft>
                <a:spcPts val="0"/>
              </a:spcAft>
              <a:buClr>
                <a:schemeClr val="dk1"/>
              </a:buClr>
              <a:buSzPct val="69498"/>
              <a:buChar char="●"/>
            </a:pPr>
            <a:r>
              <a:rPr lang="en"/>
              <a:t>Sejauh ini kita telah mengetahui objek-objek database dan melakukan praktek berikut dengan dbeaver sehingga learning outcome awal sudah tercapai:</a:t>
            </a:r>
            <a:endParaRPr/>
          </a:p>
          <a:p>
            <a:pPr indent="-423322" lvl="1" marL="1219170" rtl="0" algn="l">
              <a:lnSpc>
                <a:spcPct val="150000"/>
              </a:lnSpc>
              <a:spcBef>
                <a:spcPts val="0"/>
              </a:spcBef>
              <a:spcAft>
                <a:spcPts val="0"/>
              </a:spcAft>
              <a:buClr>
                <a:schemeClr val="dk1"/>
              </a:buClr>
              <a:buSzPct val="63063"/>
              <a:buChar char="○"/>
            </a:pPr>
            <a:r>
              <a:rPr lang="en"/>
              <a:t>Pembuatan database</a:t>
            </a:r>
            <a:endParaRPr/>
          </a:p>
          <a:p>
            <a:pPr indent="-423322" lvl="1" marL="1219170" rtl="0" algn="l">
              <a:lnSpc>
                <a:spcPct val="150000"/>
              </a:lnSpc>
              <a:spcBef>
                <a:spcPts val="0"/>
              </a:spcBef>
              <a:spcAft>
                <a:spcPts val="0"/>
              </a:spcAft>
              <a:buClr>
                <a:schemeClr val="dk1"/>
              </a:buClr>
              <a:buSzPct val="63063"/>
              <a:buChar char="○"/>
            </a:pPr>
            <a:r>
              <a:rPr lang="en"/>
              <a:t>Pembuatan table</a:t>
            </a:r>
            <a:endParaRPr/>
          </a:p>
          <a:p>
            <a:pPr indent="-423322" lvl="1" marL="1219170" rtl="0" algn="l">
              <a:lnSpc>
                <a:spcPct val="150000"/>
              </a:lnSpc>
              <a:spcBef>
                <a:spcPts val="0"/>
              </a:spcBef>
              <a:spcAft>
                <a:spcPts val="0"/>
              </a:spcAft>
              <a:buClr>
                <a:schemeClr val="dk1"/>
              </a:buClr>
              <a:buSzPct val="63063"/>
              <a:buChar char="○"/>
            </a:pPr>
            <a:r>
              <a:rPr lang="en"/>
              <a:t>Pembuatan kolom dan tipe data </a:t>
            </a:r>
            <a:endParaRPr/>
          </a:p>
          <a:p>
            <a:pPr indent="-423322" lvl="1" marL="1219170" rtl="0" algn="l">
              <a:lnSpc>
                <a:spcPct val="150000"/>
              </a:lnSpc>
              <a:spcBef>
                <a:spcPts val="0"/>
              </a:spcBef>
              <a:spcAft>
                <a:spcPts val="0"/>
              </a:spcAft>
              <a:buClr>
                <a:schemeClr val="dk1"/>
              </a:buClr>
              <a:buSzPct val="63063"/>
              <a:buChar char="○"/>
            </a:pPr>
            <a:r>
              <a:rPr lang="en"/>
              <a:t>Memasukkan, merubah dan menghapus data</a:t>
            </a:r>
            <a:endParaRPr/>
          </a:p>
          <a:p>
            <a:pPr indent="-457188" lvl="0" marL="609585" rtl="0" algn="l">
              <a:lnSpc>
                <a:spcPct val="150000"/>
              </a:lnSpc>
              <a:spcBef>
                <a:spcPts val="0"/>
              </a:spcBef>
              <a:spcAft>
                <a:spcPts val="0"/>
              </a:spcAft>
              <a:buClr>
                <a:schemeClr val="dk1"/>
              </a:buClr>
              <a:buSzPct val="69498"/>
              <a:buChar char="●"/>
            </a:pPr>
            <a:r>
              <a:rPr lang="en"/>
              <a:t>Tahap berikutnya adalah mempelajari database contoh DQLabMartBasic yang akan kita gunakan sepanjang empat sesi live class.</a:t>
            </a:r>
            <a:endParaRPr/>
          </a:p>
        </p:txBody>
      </p:sp>
      <p:sp>
        <p:nvSpPr>
          <p:cNvPr id="745" name="Google Shape;745;p6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4"/>
          <p:cNvSpPr txBox="1"/>
          <p:nvPr>
            <p:ph type="title"/>
          </p:nvPr>
        </p:nvSpPr>
        <p:spPr>
          <a:xfrm>
            <a:off x="415600" y="401367"/>
            <a:ext cx="11360800" cy="763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70707"/>
              <a:buFont typeface="Calibri"/>
              <a:buNone/>
            </a:pPr>
            <a:r>
              <a:rPr lang="en"/>
              <a:t>Selesai - Terima Kasih</a:t>
            </a:r>
            <a:endParaRPr/>
          </a:p>
        </p:txBody>
      </p:sp>
      <p:sp>
        <p:nvSpPr>
          <p:cNvPr id="751" name="Google Shape;751;p6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Clr>
                <a:srgbClr val="888888"/>
              </a:buClr>
              <a:buSzPts val="1200"/>
              <a:buFont typeface="Calibri"/>
              <a:buNone/>
            </a:pPr>
            <a:fld id="{00000000-1234-1234-1234-123412341234}" type="slidenum">
              <a:rPr lang="en"/>
              <a:t>‹#›</a:t>
            </a:fld>
            <a:endParaRPr/>
          </a:p>
        </p:txBody>
      </p:sp>
      <p:sp>
        <p:nvSpPr>
          <p:cNvPr id="752" name="Google Shape;752;p64"/>
          <p:cNvSpPr txBox="1"/>
          <p:nvPr/>
        </p:nvSpPr>
        <p:spPr>
          <a:xfrm>
            <a:off x="301611" y="2927695"/>
            <a:ext cx="11360800" cy="763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2800"/>
              <a:buFont typeface="Arial"/>
              <a:buNone/>
            </a:pPr>
            <a:r>
              <a:rPr b="0" i="0" lang="en" sz="4267" u="none" cap="none" strike="noStrike">
                <a:solidFill>
                  <a:schemeClr val="dk1"/>
                </a:solidFill>
                <a:latin typeface="Arabic Typesetting"/>
                <a:ea typeface="Arabic Typesetting"/>
                <a:cs typeface="Arabic Typesetting"/>
                <a:sym typeface="Arabic Typesetting"/>
              </a:rPr>
              <a:t>“We did something, even that is a small tiny thing,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rPr b="0" i="0" lang="en" sz="4267" u="none" cap="none" strike="noStrike">
                <a:solidFill>
                  <a:schemeClr val="dk1"/>
                </a:solidFill>
                <a:latin typeface="Arabic Typesetting"/>
                <a:ea typeface="Arabic Typesetting"/>
                <a:cs typeface="Arabic Typesetting"/>
                <a:sym typeface="Arabic Typesetting"/>
              </a:rPr>
              <a:t>But at least we are moving to be more positive everyday in someways”</a:t>
            </a:r>
            <a:endParaRPr b="0" i="0" sz="4267" u="none" cap="none" strike="noStrike">
              <a:solidFill>
                <a:schemeClr val="dk1"/>
              </a:solidFill>
              <a:latin typeface="Arabic Typesetting"/>
              <a:ea typeface="Arabic Typesetting"/>
              <a:cs typeface="Arabic Typesetting"/>
              <a:sym typeface="Arabic Typesetting"/>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5"/>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70707"/>
              <a:buFont typeface="Calibri"/>
              <a:buNone/>
            </a:pPr>
            <a:r>
              <a:rPr lang="en"/>
              <a:t>Referensi</a:t>
            </a:r>
            <a:endParaRPr/>
          </a:p>
        </p:txBody>
      </p:sp>
      <p:sp>
        <p:nvSpPr>
          <p:cNvPr id="758" name="Google Shape;758;p65"/>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pic>
        <p:nvPicPr>
          <p:cNvPr id="759" name="Google Shape;759;p65"/>
          <p:cNvPicPr preferRelativeResize="0"/>
          <p:nvPr/>
        </p:nvPicPr>
        <p:blipFill rotWithShape="1">
          <a:blip r:embed="rId3">
            <a:alphaModFix/>
          </a:blip>
          <a:srcRect b="0" l="0" r="0" t="0"/>
          <a:stretch/>
        </p:blipFill>
        <p:spPr>
          <a:xfrm>
            <a:off x="3510901" y="1768575"/>
            <a:ext cx="4944165" cy="494416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6"/>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t/>
            </a:r>
            <a:endParaRPr/>
          </a:p>
        </p:txBody>
      </p:sp>
      <p:sp>
        <p:nvSpPr>
          <p:cNvPr id="765" name="Google Shape;765;p66"/>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pic>
        <p:nvPicPr>
          <p:cNvPr id="766" name="Google Shape;766;p66"/>
          <p:cNvPicPr preferRelativeResize="0"/>
          <p:nvPr/>
        </p:nvPicPr>
        <p:blipFill rotWithShape="1">
          <a:blip r:embed="rId3">
            <a:alphaModFix/>
          </a:blip>
          <a:srcRect b="0" l="0" r="0" t="0"/>
          <a:stretch/>
        </p:blipFill>
        <p:spPr>
          <a:xfrm>
            <a:off x="510813" y="197835"/>
            <a:ext cx="3896269" cy="6258798"/>
          </a:xfrm>
          <a:prstGeom prst="rect">
            <a:avLst/>
          </a:prstGeom>
          <a:noFill/>
          <a:ln>
            <a:noFill/>
          </a:ln>
        </p:spPr>
      </p:pic>
      <p:pic>
        <p:nvPicPr>
          <p:cNvPr id="767" name="Google Shape;767;p66"/>
          <p:cNvPicPr preferRelativeResize="0"/>
          <p:nvPr/>
        </p:nvPicPr>
        <p:blipFill rotWithShape="1">
          <a:blip r:embed="rId4">
            <a:alphaModFix/>
          </a:blip>
          <a:srcRect b="0" l="0" r="0" t="0"/>
          <a:stretch/>
        </p:blipFill>
        <p:spPr>
          <a:xfrm>
            <a:off x="7956292" y="197835"/>
            <a:ext cx="3915321" cy="6554115"/>
          </a:xfrm>
          <a:prstGeom prst="rect">
            <a:avLst/>
          </a:prstGeom>
          <a:noFill/>
          <a:ln>
            <a:noFill/>
          </a:ln>
        </p:spPr>
      </p:pic>
      <p:pic>
        <p:nvPicPr>
          <p:cNvPr id="768" name="Google Shape;768;p66"/>
          <p:cNvPicPr preferRelativeResize="0"/>
          <p:nvPr/>
        </p:nvPicPr>
        <p:blipFill rotWithShape="1">
          <a:blip r:embed="rId5">
            <a:alphaModFix/>
          </a:blip>
          <a:srcRect b="0" l="0" r="0" t="0"/>
          <a:stretch/>
        </p:blipFill>
        <p:spPr>
          <a:xfrm>
            <a:off x="4312251" y="1604708"/>
            <a:ext cx="3896269" cy="36485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70707"/>
              <a:buFont typeface="Calibri"/>
              <a:buNone/>
            </a:pPr>
            <a:r>
              <a:rPr lang="en"/>
              <a:t>🛣️🎯𝐑𝐎𝐀𝐃𝐌𝐀𝐏𝐒 𝐅𝐎𝐑 𝐃𝐀𝐓𝐀 𝐀𝐍𝐀𝐋𝐘𝐓𝐈𝐂𝐒, 𝐃𝐒, 𝐃𝐄, 𝐌𝐋, 𝐃𝐋 &amp; 𝐏𝐘𝐓𝐇𝐎𝐍 - 𝐅𝐨𝐫 𝟐𝟎𝟐𝟑</a:t>
            </a:r>
            <a:endParaRPr/>
          </a:p>
        </p:txBody>
      </p:sp>
      <p:sp>
        <p:nvSpPr>
          <p:cNvPr id="146" name="Google Shape;146;p7"/>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fontScale="62500" lnSpcReduction="20000"/>
          </a:bodyPr>
          <a:lstStyle/>
          <a:p>
            <a:pPr indent="0" lvl="0" marL="152396" rtl="0" algn="l">
              <a:lnSpc>
                <a:spcPct val="90000"/>
              </a:lnSpc>
              <a:spcBef>
                <a:spcPts val="0"/>
              </a:spcBef>
              <a:spcAft>
                <a:spcPts val="0"/>
              </a:spcAft>
              <a:buClr>
                <a:schemeClr val="dk1"/>
              </a:buClr>
              <a:buSzPct val="102856"/>
              <a:buNone/>
            </a:pPr>
            <a:br>
              <a:rPr lang="en"/>
            </a:br>
            <a:br>
              <a:rPr lang="en"/>
            </a:br>
            <a:r>
              <a:rPr lang="en"/>
              <a:t>𝟏) 𝐃𝐚𝐭𝐚 𝐀𝐧𝐚𝐥𝐲𝐭𝐢𝐜𝐬 𝐑𝐨𝐚𝐝𝐦𝐚𝐩</a:t>
            </a:r>
            <a:br>
              <a:rPr lang="en"/>
            </a:br>
            <a:r>
              <a:rPr lang="en" u="sng">
                <a:solidFill>
                  <a:schemeClr val="hlink"/>
                </a:solidFill>
                <a:hlinkClick r:id="rId3"/>
              </a:rPr>
              <a:t>https://lnkd.in/dwebrJzW</a:t>
            </a:r>
            <a:br>
              <a:rPr lang="en"/>
            </a:br>
            <a:br>
              <a:rPr lang="en"/>
            </a:br>
            <a:r>
              <a:rPr lang="en"/>
              <a:t>𝟐) 𝐃𝐚𝐭𝐚 𝐒𝐜𝐢𝐞𝐧𝐜𝐞 𝐑𝐨𝐚𝐝𝐦𝐚𝐩</a:t>
            </a:r>
            <a:br>
              <a:rPr lang="en"/>
            </a:br>
            <a:r>
              <a:rPr lang="en" u="sng">
                <a:solidFill>
                  <a:schemeClr val="hlink"/>
                </a:solidFill>
                <a:hlinkClick r:id="rId4"/>
              </a:rPr>
              <a:t>https://lnkd.in/dakdk8Ks</a:t>
            </a:r>
            <a:br>
              <a:rPr lang="en"/>
            </a:br>
            <a:br>
              <a:rPr lang="en"/>
            </a:br>
            <a:r>
              <a:rPr lang="en"/>
              <a:t>𝟑) 𝐏𝐲𝐭𝐡𝐨𝐧 𝐑𝐨𝐚𝐝𝐦𝐚𝐩</a:t>
            </a:r>
            <a:br>
              <a:rPr lang="en"/>
            </a:br>
            <a:r>
              <a:rPr lang="en" u="sng">
                <a:solidFill>
                  <a:schemeClr val="hlink"/>
                </a:solidFill>
                <a:hlinkClick r:id="rId5"/>
              </a:rPr>
              <a:t>https://roadmap.sh/python</a:t>
            </a:r>
            <a:br>
              <a:rPr lang="en"/>
            </a:br>
            <a:br>
              <a:rPr lang="en"/>
            </a:br>
            <a:r>
              <a:rPr lang="en"/>
              <a:t>𝟒) 𝐌𝐋 𝐄𝐧𝐠𝐢𝐧𝐞𝐞𝐫 𝐑𝐨𝐚𝐝𝐦𝐚𝐩</a:t>
            </a:r>
            <a:br>
              <a:rPr lang="en"/>
            </a:br>
            <a:r>
              <a:rPr lang="en" u="sng">
                <a:solidFill>
                  <a:schemeClr val="hlink"/>
                </a:solidFill>
                <a:hlinkClick r:id="rId6"/>
              </a:rPr>
              <a:t>https://lnkd.in/dv7W-tRN</a:t>
            </a:r>
            <a:br>
              <a:rPr lang="en"/>
            </a:br>
            <a:r>
              <a:rPr lang="en" u="sng">
                <a:solidFill>
                  <a:schemeClr val="hlink"/>
                </a:solidFill>
                <a:hlinkClick r:id="rId7"/>
              </a:rPr>
              <a:t>https://lnkd.in/dBYjifBt</a:t>
            </a:r>
            <a:br>
              <a:rPr lang="en"/>
            </a:br>
            <a:br>
              <a:rPr lang="en"/>
            </a:br>
            <a:r>
              <a:rPr lang="en"/>
              <a:t>𝟓) 𝐃𝐞𝐞𝐩 𝐋𝐞𝐚𝐫𝐧𝐢𝐧𝐠 𝐑𝐨𝐚𝐝𝐦𝐚𝐩</a:t>
            </a:r>
            <a:br>
              <a:rPr lang="en"/>
            </a:br>
            <a:r>
              <a:rPr lang="en" u="sng">
                <a:solidFill>
                  <a:schemeClr val="hlink"/>
                </a:solidFill>
                <a:hlinkClick r:id="rId8"/>
              </a:rPr>
              <a:t>https://lnkd.in/dW3UA5mr</a:t>
            </a:r>
            <a:br>
              <a:rPr lang="en"/>
            </a:br>
            <a:br>
              <a:rPr lang="en"/>
            </a:br>
            <a:r>
              <a:rPr lang="en"/>
              <a:t>𝟔) 𝐃𝐚𝐭𝐚 𝐄𝐧𝐠𝐢𝐧𝐞𝐞𝐫𝐢𝐧𝐠 𝐑𝐨𝐚𝐝𝐦𝐚𝐩</a:t>
            </a:r>
            <a:br>
              <a:rPr lang="en"/>
            </a:br>
            <a:r>
              <a:rPr lang="en" u="sng">
                <a:solidFill>
                  <a:schemeClr val="hlink"/>
                </a:solidFill>
                <a:hlinkClick r:id="rId9"/>
              </a:rPr>
              <a:t>https://lnkd.in/dZfTme-n</a:t>
            </a:r>
            <a:br>
              <a:rPr lang="en"/>
            </a:b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t/>
            </a:r>
            <a:endParaRPr/>
          </a:p>
        </p:txBody>
      </p:sp>
      <p:sp>
        <p:nvSpPr>
          <p:cNvPr id="152" name="Google Shape;152;p8"/>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pic>
        <p:nvPicPr>
          <p:cNvPr descr="Diagram&#10;&#10;Description automatically generated" id="153" name="Google Shape;153;p8"/>
          <p:cNvPicPr preferRelativeResize="0"/>
          <p:nvPr/>
        </p:nvPicPr>
        <p:blipFill rotWithShape="1">
          <a:blip r:embed="rId3">
            <a:alphaModFix/>
          </a:blip>
          <a:srcRect b="0" l="0" r="0" t="0"/>
          <a:stretch/>
        </p:blipFill>
        <p:spPr>
          <a:xfrm>
            <a:off x="2667000" y="0"/>
            <a:ext cx="6858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title"/>
          </p:nvPr>
        </p:nvSpPr>
        <p:spPr>
          <a:xfrm>
            <a:off x="415600" y="401367"/>
            <a:ext cx="11360800" cy="76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t/>
            </a:r>
            <a:endParaRPr/>
          </a:p>
        </p:txBody>
      </p:sp>
      <p:sp>
        <p:nvSpPr>
          <p:cNvPr id="159" name="Google Shape;159;p9"/>
          <p:cNvSpPr txBox="1"/>
          <p:nvPr>
            <p:ph idx="1" type="body"/>
          </p:nvPr>
        </p:nvSpPr>
        <p:spPr>
          <a:xfrm>
            <a:off x="415600" y="1356967"/>
            <a:ext cx="11360800" cy="4555200"/>
          </a:xfrm>
          <a:prstGeom prst="rect">
            <a:avLst/>
          </a:prstGeom>
          <a:noFill/>
          <a:ln>
            <a:noFill/>
          </a:ln>
        </p:spPr>
        <p:txBody>
          <a:bodyPr anchorCtr="0" anchor="t" bIns="91425" lIns="91425" spcFirstLastPara="1" rIns="91425" wrap="square" tIns="91425">
            <a:normAutofit/>
          </a:bodyPr>
          <a:lstStyle/>
          <a:p>
            <a:pPr indent="-342888" lvl="0" marL="609585" rtl="0" algn="l">
              <a:lnSpc>
                <a:spcPct val="90000"/>
              </a:lnSpc>
              <a:spcBef>
                <a:spcPts val="0"/>
              </a:spcBef>
              <a:spcAft>
                <a:spcPts val="0"/>
              </a:spcAft>
              <a:buClr>
                <a:schemeClr val="dk1"/>
              </a:buClr>
              <a:buSzPts val="1800"/>
              <a:buNone/>
            </a:pPr>
            <a:r>
              <a:t/>
            </a:r>
            <a:endParaRPr/>
          </a:p>
        </p:txBody>
      </p:sp>
      <p:pic>
        <p:nvPicPr>
          <p:cNvPr descr="Diagram&#10;&#10;Description automatically generated" id="160" name="Google Shape;160;p9"/>
          <p:cNvPicPr preferRelativeResize="0"/>
          <p:nvPr/>
        </p:nvPicPr>
        <p:blipFill rotWithShape="1">
          <a:blip r:embed="rId3">
            <a:alphaModFix/>
          </a:blip>
          <a:srcRect b="0" l="0" r="0" t="0"/>
          <a:stretch/>
        </p:blipFill>
        <p:spPr>
          <a:xfrm>
            <a:off x="516467" y="-87075"/>
            <a:ext cx="10862733" cy="6845407"/>
          </a:xfrm>
          <a:prstGeom prst="rect">
            <a:avLst/>
          </a:prstGeom>
          <a:noFill/>
          <a:ln>
            <a:noFill/>
          </a:ln>
        </p:spPr>
      </p:pic>
      <p:sp>
        <p:nvSpPr>
          <p:cNvPr id="161" name="Google Shape;161;p9"/>
          <p:cNvSpPr/>
          <p:nvPr/>
        </p:nvSpPr>
        <p:spPr>
          <a:xfrm>
            <a:off x="4588933" y="0"/>
            <a:ext cx="3657600" cy="11649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Data Process from Source to Insight</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2022-11-30T01:05:26Z</dcterms:created>
  <dc:creator>Shella Pandiangan - UTE</dc:creator>
</cp:coreProperties>
</file>